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5"/>
  </p:notesMasterIdLst>
  <p:handoutMasterIdLst>
    <p:handoutMasterId r:id="rId246"/>
  </p:handoutMasterIdLst>
  <p:sldIdLst>
    <p:sldId id="256" r:id="rId2"/>
    <p:sldId id="274" r:id="rId3"/>
    <p:sldId id="275" r:id="rId4"/>
    <p:sldId id="539" r:id="rId5"/>
    <p:sldId id="345" r:id="rId6"/>
    <p:sldId id="311" r:id="rId7"/>
    <p:sldId id="278" r:id="rId8"/>
    <p:sldId id="304" r:id="rId9"/>
    <p:sldId id="305" r:id="rId10"/>
    <p:sldId id="306" r:id="rId11"/>
    <p:sldId id="307" r:id="rId12"/>
    <p:sldId id="308" r:id="rId13"/>
    <p:sldId id="309" r:id="rId14"/>
    <p:sldId id="279" r:id="rId15"/>
    <p:sldId id="350" r:id="rId16"/>
    <p:sldId id="280" r:id="rId17"/>
    <p:sldId id="282" r:id="rId18"/>
    <p:sldId id="284" r:id="rId19"/>
    <p:sldId id="285" r:id="rId20"/>
    <p:sldId id="283" r:id="rId21"/>
    <p:sldId id="286" r:id="rId22"/>
    <p:sldId id="287" r:id="rId23"/>
    <p:sldId id="289" r:id="rId24"/>
    <p:sldId id="290" r:id="rId25"/>
    <p:sldId id="288" r:id="rId26"/>
    <p:sldId id="292" r:id="rId27"/>
    <p:sldId id="293" r:id="rId28"/>
    <p:sldId id="291" r:id="rId29"/>
    <p:sldId id="294" r:id="rId30"/>
    <p:sldId id="296" r:id="rId31"/>
    <p:sldId id="295" r:id="rId32"/>
    <p:sldId id="297" r:id="rId33"/>
    <p:sldId id="298" r:id="rId34"/>
    <p:sldId id="300" r:id="rId35"/>
    <p:sldId id="299" r:id="rId36"/>
    <p:sldId id="301" r:id="rId37"/>
    <p:sldId id="321" r:id="rId38"/>
    <p:sldId id="324" r:id="rId39"/>
    <p:sldId id="310" r:id="rId40"/>
    <p:sldId id="303" r:id="rId41"/>
    <p:sldId id="302" r:id="rId42"/>
    <p:sldId id="312" r:id="rId43"/>
    <p:sldId id="313" r:id="rId44"/>
    <p:sldId id="314" r:id="rId45"/>
    <p:sldId id="316" r:id="rId46"/>
    <p:sldId id="317" r:id="rId47"/>
    <p:sldId id="318" r:id="rId48"/>
    <p:sldId id="319" r:id="rId49"/>
    <p:sldId id="320" r:id="rId50"/>
    <p:sldId id="327" r:id="rId51"/>
    <p:sldId id="325" r:id="rId52"/>
    <p:sldId id="328" r:id="rId53"/>
    <p:sldId id="331" r:id="rId54"/>
    <p:sldId id="332" r:id="rId55"/>
    <p:sldId id="338" r:id="rId56"/>
    <p:sldId id="336" r:id="rId57"/>
    <p:sldId id="339" r:id="rId58"/>
    <p:sldId id="340" r:id="rId59"/>
    <p:sldId id="341" r:id="rId60"/>
    <p:sldId id="342" r:id="rId61"/>
    <p:sldId id="397" r:id="rId62"/>
    <p:sldId id="401" r:id="rId63"/>
    <p:sldId id="334" r:id="rId64"/>
    <p:sldId id="364" r:id="rId65"/>
    <p:sldId id="366" r:id="rId66"/>
    <p:sldId id="367" r:id="rId67"/>
    <p:sldId id="368" r:id="rId68"/>
    <p:sldId id="369" r:id="rId69"/>
    <p:sldId id="370" r:id="rId70"/>
    <p:sldId id="371" r:id="rId71"/>
    <p:sldId id="372" r:id="rId72"/>
    <p:sldId id="398" r:id="rId73"/>
    <p:sldId id="335" r:id="rId74"/>
    <p:sldId id="414" r:id="rId75"/>
    <p:sldId id="415" r:id="rId76"/>
    <p:sldId id="417" r:id="rId77"/>
    <p:sldId id="419" r:id="rId78"/>
    <p:sldId id="420" r:id="rId79"/>
    <p:sldId id="421" r:id="rId80"/>
    <p:sldId id="548" r:id="rId81"/>
    <p:sldId id="348" r:id="rId82"/>
    <p:sldId id="377" r:id="rId83"/>
    <p:sldId id="349" r:id="rId84"/>
    <p:sldId id="346" r:id="rId85"/>
    <p:sldId id="351" r:id="rId86"/>
    <p:sldId id="359" r:id="rId87"/>
    <p:sldId id="360" r:id="rId88"/>
    <p:sldId id="354" r:id="rId89"/>
    <p:sldId id="355" r:id="rId90"/>
    <p:sldId id="352" r:id="rId91"/>
    <p:sldId id="353" r:id="rId92"/>
    <p:sldId id="356" r:id="rId93"/>
    <p:sldId id="357" r:id="rId94"/>
    <p:sldId id="358" r:id="rId95"/>
    <p:sldId id="361" r:id="rId96"/>
    <p:sldId id="362" r:id="rId97"/>
    <p:sldId id="380" r:id="rId98"/>
    <p:sldId id="373" r:id="rId99"/>
    <p:sldId id="382" r:id="rId100"/>
    <p:sldId id="378" r:id="rId101"/>
    <p:sldId id="383" r:id="rId102"/>
    <p:sldId id="384" r:id="rId103"/>
    <p:sldId id="375" r:id="rId104"/>
    <p:sldId id="386" r:id="rId105"/>
    <p:sldId id="388" r:id="rId106"/>
    <p:sldId id="390" r:id="rId107"/>
    <p:sldId id="391" r:id="rId108"/>
    <p:sldId id="389" r:id="rId109"/>
    <p:sldId id="392" r:id="rId110"/>
    <p:sldId id="385" r:id="rId111"/>
    <p:sldId id="344" r:id="rId112"/>
    <p:sldId id="394" r:id="rId113"/>
    <p:sldId id="402" r:id="rId114"/>
    <p:sldId id="399" r:id="rId115"/>
    <p:sldId id="400" r:id="rId116"/>
    <p:sldId id="403" r:id="rId117"/>
    <p:sldId id="404" r:id="rId118"/>
    <p:sldId id="405" r:id="rId119"/>
    <p:sldId id="406" r:id="rId120"/>
    <p:sldId id="412" r:id="rId121"/>
    <p:sldId id="408" r:id="rId122"/>
    <p:sldId id="407" r:id="rId123"/>
    <p:sldId id="561" r:id="rId124"/>
    <p:sldId id="546" r:id="rId125"/>
    <p:sldId id="547" r:id="rId126"/>
    <p:sldId id="559" r:id="rId127"/>
    <p:sldId id="550" r:id="rId128"/>
    <p:sldId id="555" r:id="rId129"/>
    <p:sldId id="551" r:id="rId130"/>
    <p:sldId id="558" r:id="rId131"/>
    <p:sldId id="560" r:id="rId132"/>
    <p:sldId id="552" r:id="rId133"/>
    <p:sldId id="563" r:id="rId134"/>
    <p:sldId id="553" r:id="rId135"/>
    <p:sldId id="562" r:id="rId136"/>
    <p:sldId id="564" r:id="rId137"/>
    <p:sldId id="565" r:id="rId138"/>
    <p:sldId id="572" r:id="rId139"/>
    <p:sldId id="573" r:id="rId140"/>
    <p:sldId id="576" r:id="rId141"/>
    <p:sldId id="575" r:id="rId142"/>
    <p:sldId id="554" r:id="rId143"/>
    <p:sldId id="571" r:id="rId144"/>
    <p:sldId id="566" r:id="rId145"/>
    <p:sldId id="556" r:id="rId146"/>
    <p:sldId id="411" r:id="rId147"/>
    <p:sldId id="409" r:id="rId148"/>
    <p:sldId id="422" r:id="rId149"/>
    <p:sldId id="540" r:id="rId150"/>
    <p:sldId id="413" r:id="rId151"/>
    <p:sldId id="429" r:id="rId152"/>
    <p:sldId id="423" r:id="rId153"/>
    <p:sldId id="425" r:id="rId154"/>
    <p:sldId id="426" r:id="rId155"/>
    <p:sldId id="427" r:id="rId156"/>
    <p:sldId id="431" r:id="rId157"/>
    <p:sldId id="432" r:id="rId158"/>
    <p:sldId id="433" r:id="rId159"/>
    <p:sldId id="434" r:id="rId160"/>
    <p:sldId id="435" r:id="rId161"/>
    <p:sldId id="440" r:id="rId162"/>
    <p:sldId id="442" r:id="rId163"/>
    <p:sldId id="441" r:id="rId164"/>
    <p:sldId id="443" r:id="rId165"/>
    <p:sldId id="445" r:id="rId166"/>
    <p:sldId id="444" r:id="rId167"/>
    <p:sldId id="446" r:id="rId168"/>
    <p:sldId id="447" r:id="rId169"/>
    <p:sldId id="448" r:id="rId170"/>
    <p:sldId id="451" r:id="rId171"/>
    <p:sldId id="452" r:id="rId172"/>
    <p:sldId id="453" r:id="rId173"/>
    <p:sldId id="457" r:id="rId174"/>
    <p:sldId id="456" r:id="rId175"/>
    <p:sldId id="462" r:id="rId176"/>
    <p:sldId id="454" r:id="rId177"/>
    <p:sldId id="458" r:id="rId178"/>
    <p:sldId id="459" r:id="rId179"/>
    <p:sldId id="460" r:id="rId180"/>
    <p:sldId id="467" r:id="rId181"/>
    <p:sldId id="465" r:id="rId182"/>
    <p:sldId id="469" r:id="rId183"/>
    <p:sldId id="474" r:id="rId184"/>
    <p:sldId id="468" r:id="rId185"/>
    <p:sldId id="470" r:id="rId186"/>
    <p:sldId id="471" r:id="rId187"/>
    <p:sldId id="472" r:id="rId188"/>
    <p:sldId id="475" r:id="rId189"/>
    <p:sldId id="476" r:id="rId190"/>
    <p:sldId id="477" r:id="rId191"/>
    <p:sldId id="473" r:id="rId192"/>
    <p:sldId id="478" r:id="rId193"/>
    <p:sldId id="479" r:id="rId194"/>
    <p:sldId id="480" r:id="rId195"/>
    <p:sldId id="481" r:id="rId196"/>
    <p:sldId id="482" r:id="rId197"/>
    <p:sldId id="483" r:id="rId198"/>
    <p:sldId id="487" r:id="rId199"/>
    <p:sldId id="525" r:id="rId200"/>
    <p:sldId id="527" r:id="rId201"/>
    <p:sldId id="484" r:id="rId202"/>
    <p:sldId id="485" r:id="rId203"/>
    <p:sldId id="488" r:id="rId204"/>
    <p:sldId id="489" r:id="rId205"/>
    <p:sldId id="486" r:id="rId206"/>
    <p:sldId id="495" r:id="rId207"/>
    <p:sldId id="466" r:id="rId208"/>
    <p:sldId id="494" r:id="rId209"/>
    <p:sldId id="496" r:id="rId210"/>
    <p:sldId id="490" r:id="rId211"/>
    <p:sldId id="504" r:id="rId212"/>
    <p:sldId id="492" r:id="rId213"/>
    <p:sldId id="497" r:id="rId214"/>
    <p:sldId id="505" r:id="rId215"/>
    <p:sldId id="508" r:id="rId216"/>
    <p:sldId id="520" r:id="rId217"/>
    <p:sldId id="521" r:id="rId218"/>
    <p:sldId id="522" r:id="rId219"/>
    <p:sldId id="498" r:id="rId220"/>
    <p:sldId id="501" r:id="rId221"/>
    <p:sldId id="509" r:id="rId222"/>
    <p:sldId id="510" r:id="rId223"/>
    <p:sldId id="511" r:id="rId224"/>
    <p:sldId id="513" r:id="rId225"/>
    <p:sldId id="515" r:id="rId226"/>
    <p:sldId id="528" r:id="rId227"/>
    <p:sldId id="530" r:id="rId228"/>
    <p:sldId id="532" r:id="rId229"/>
    <p:sldId id="531" r:id="rId230"/>
    <p:sldId id="533" r:id="rId231"/>
    <p:sldId id="534" r:id="rId232"/>
    <p:sldId id="535" r:id="rId233"/>
    <p:sldId id="536" r:id="rId234"/>
    <p:sldId id="537" r:id="rId235"/>
    <p:sldId id="544" r:id="rId236"/>
    <p:sldId id="542" r:id="rId237"/>
    <p:sldId id="543" r:id="rId238"/>
    <p:sldId id="570" r:id="rId239"/>
    <p:sldId id="568" r:id="rId240"/>
    <p:sldId id="569" r:id="rId241"/>
    <p:sldId id="538" r:id="rId242"/>
    <p:sldId id="424" r:id="rId243"/>
    <p:sldId id="322" r:id="rId244"/>
  </p:sldIdLst>
  <p:sldSz cx="12188825"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initials="w" lastIdx="1" clrIdx="0">
    <p:extLst>
      <p:ext uri="{19B8F6BF-5375-455C-9EA6-DF929625EA0E}">
        <p15:presenceInfo xmlns:p15="http://schemas.microsoft.com/office/powerpoint/2012/main" userId="wi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433" autoAdjust="0"/>
  </p:normalViewPr>
  <p:slideViewPr>
    <p:cSldViewPr showGuides="1">
      <p:cViewPr varScale="1">
        <p:scale>
          <a:sx n="60" d="100"/>
          <a:sy n="60" d="100"/>
        </p:scale>
        <p:origin x="96" y="1218"/>
      </p:cViewPr>
      <p:guideLst>
        <p:guide orient="horz" pos="2160"/>
        <p:guide pos="3839"/>
        <p:guide pos="1007"/>
      </p:guideLst>
    </p:cSldViewPr>
  </p:slideViewPr>
  <p:outlineViewPr>
    <p:cViewPr>
      <p:scale>
        <a:sx n="33" d="100"/>
        <a:sy n="33" d="100"/>
      </p:scale>
      <p:origin x="0" y="-115296"/>
    </p:cViewPr>
  </p:outlineViewPr>
  <p:notesTextViewPr>
    <p:cViewPr>
      <p:scale>
        <a:sx n="1" d="1"/>
        <a:sy n="1" d="1"/>
      </p:scale>
      <p:origin x="0" y="0"/>
    </p:cViewPr>
  </p:notesTextViewPr>
  <p:sorterViewPr>
    <p:cViewPr>
      <p:scale>
        <a:sx n="100" d="100"/>
        <a:sy n="100" d="100"/>
      </p:scale>
      <p:origin x="0" y="-101154"/>
    </p:cViewPr>
  </p:sorterViewPr>
  <p:notesViewPr>
    <p:cSldViewPr showGuides="1">
      <p:cViewPr varScale="1">
        <p:scale>
          <a:sx n="118" d="100"/>
          <a:sy n="118" d="100"/>
        </p:scale>
        <p:origin x="2028" y="90"/>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3697" y="0"/>
            <a:ext cx="4302231" cy="339884"/>
          </a:xfrm>
          <a:prstGeom prst="rect">
            <a:avLst/>
          </a:prstGeom>
        </p:spPr>
        <p:txBody>
          <a:bodyPr vert="horz" lIns="91440" tIns="45720" rIns="91440" bIns="45720" rtlCol="0"/>
          <a:lstStyle>
            <a:lvl1pPr algn="r">
              <a:defRPr sz="1200"/>
            </a:lvl1pPr>
          </a:lstStyle>
          <a:p>
            <a:fld id="{BDB7646E-8811-423A-9C42-2CBFADA00A96}" type="datetimeFigureOut">
              <a:rPr lang="en-US" smtClean="0"/>
              <a:t>11/5/2020</a:t>
            </a:fld>
            <a:endParaRPr lang="en-US"/>
          </a:p>
        </p:txBody>
      </p:sp>
      <p:sp>
        <p:nvSpPr>
          <p:cNvPr id="4" name="Footer Placeholder 3"/>
          <p:cNvSpPr>
            <a:spLocks noGrp="1"/>
          </p:cNvSpPr>
          <p:nvPr>
            <p:ph type="ftr" sz="quarter" idx="2"/>
          </p:nvPr>
        </p:nvSpPr>
        <p:spPr>
          <a:xfrm>
            <a:off x="0" y="6456612"/>
            <a:ext cx="4302231" cy="33988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3697" y="6456612"/>
            <a:ext cx="4302231" cy="339884"/>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231" cy="339884"/>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5623697" y="0"/>
            <a:ext cx="4302231" cy="339884"/>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11/5/2020</a:t>
            </a:fld>
            <a:endParaRPr lang="en-US"/>
          </a:p>
        </p:txBody>
      </p:sp>
      <p:sp>
        <p:nvSpPr>
          <p:cNvPr id="4" name="Slide Image Placeholder 3"/>
          <p:cNvSpPr>
            <a:spLocks noGrp="1" noRot="1" noChangeAspect="1"/>
          </p:cNvSpPr>
          <p:nvPr>
            <p:ph type="sldImg" idx="2"/>
          </p:nvPr>
        </p:nvSpPr>
        <p:spPr>
          <a:xfrm>
            <a:off x="2698750" y="509588"/>
            <a:ext cx="4530725" cy="254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823" y="3228896"/>
            <a:ext cx="7942580" cy="30589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56612"/>
            <a:ext cx="4302231" cy="339884"/>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5623697" y="6456612"/>
            <a:ext cx="4302231" cy="339884"/>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41221E5-7225-48EB-A4EE-420E7BFCF705}" type="slidenum">
              <a:rPr lang="en-US" smtClean="0"/>
              <a:pPr/>
              <a:t>1</a:t>
            </a:fld>
            <a:endParaRPr lang="en-US"/>
          </a:p>
        </p:txBody>
      </p:sp>
    </p:spTree>
    <p:extLst>
      <p:ext uri="{BB962C8B-B14F-4D97-AF65-F5344CB8AC3E}">
        <p14:creationId xmlns:p14="http://schemas.microsoft.com/office/powerpoint/2010/main" val="3201361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60</a:t>
            </a:fld>
            <a:endParaRPr lang="en-US"/>
          </a:p>
        </p:txBody>
      </p:sp>
    </p:spTree>
    <p:extLst>
      <p:ext uri="{BB962C8B-B14F-4D97-AF65-F5344CB8AC3E}">
        <p14:creationId xmlns:p14="http://schemas.microsoft.com/office/powerpoint/2010/main" val="287269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Look</a:t>
            </a:r>
            <a:r>
              <a:rPr lang="en-GB" baseline="0" dirty="0" smtClean="0"/>
              <a:t> out for the </a:t>
            </a:r>
            <a:endParaRPr lang="en-GB" dirty="0" smtClean="0"/>
          </a:p>
          <a:p>
            <a:endParaRPr lang="en-GB" dirty="0"/>
          </a:p>
        </p:txBody>
      </p:sp>
      <p:sp>
        <p:nvSpPr>
          <p:cNvPr id="4" name="Slide Number Placeholder 3"/>
          <p:cNvSpPr>
            <a:spLocks noGrp="1"/>
          </p:cNvSpPr>
          <p:nvPr>
            <p:ph type="sldNum" sz="quarter" idx="10"/>
          </p:nvPr>
        </p:nvSpPr>
        <p:spPr/>
        <p:txBody>
          <a:bodyPr/>
          <a:lstStyle/>
          <a:p>
            <a:fld id="{841221E5-7225-48EB-A4EE-420E7BFCF705}" type="slidenum">
              <a:rPr lang="en-US" smtClean="0"/>
              <a:pPr/>
              <a:t>71</a:t>
            </a:fld>
            <a:endParaRPr lang="en-US"/>
          </a:p>
        </p:txBody>
      </p:sp>
    </p:spTree>
    <p:extLst>
      <p:ext uri="{BB962C8B-B14F-4D97-AF65-F5344CB8AC3E}">
        <p14:creationId xmlns:p14="http://schemas.microsoft.com/office/powerpoint/2010/main" val="1063362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11/5/2020</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11/5/2020</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11/5/2020</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11/5/2020</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11/5/2020</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11/5/2020</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11/5/2020</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11/5/2020</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11/5/2020</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11/5/2020</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11/5/2020</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11/5/2020</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Casino" TargetMode="External"/><Relationship Id="rId2" Type="http://schemas.openxmlformats.org/officeDocument/2006/relationships/hyperlink" Target="https://en.wikipedia.org/wiki/Advantage_players" TargetMode="External"/><Relationship Id="rId1" Type="http://schemas.openxmlformats.org/officeDocument/2006/relationships/slideLayout" Target="../slideLayouts/slideLayout2.xml"/><Relationship Id="rId5" Type="http://schemas.openxmlformats.org/officeDocument/2006/relationships/hyperlink" Target="https://en.wikipedia.org/wiki/Ace" TargetMode="External"/><Relationship Id="rId4" Type="http://schemas.openxmlformats.org/officeDocument/2006/relationships/hyperlink" Target="https://en.wikipedia.org/wiki/House_edge" TargetMode="External"/></Relationships>
</file>

<file path=ppt/slides/_rels/slide2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Card_counting#cite_note-beat-1966-1"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888casino.com/blog/card-counting-trainer" TargetMode="External"/><Relationship Id="rId2" Type="http://schemas.openxmlformats.org/officeDocument/2006/relationships/hyperlink" Target="https://www.blackjackapprenticeship.com/how-to-count-cards/" TargetMode="External"/><Relationship Id="rId1" Type="http://schemas.openxmlformats.org/officeDocument/2006/relationships/slideLayout" Target="../slideLayouts/slideLayout2.xml"/><Relationship Id="rId6" Type="http://schemas.openxmlformats.org/officeDocument/2006/relationships/hyperlink" Target="https://www.casino.co.uk/blackjack/card-counting/" TargetMode="External"/><Relationship Id="rId5" Type="http://schemas.openxmlformats.org/officeDocument/2006/relationships/hyperlink" Target="https://wizardofodds.com/games/blackjack/card-counting/introduction/" TargetMode="External"/><Relationship Id="rId4" Type="http://schemas.openxmlformats.org/officeDocument/2006/relationships/hyperlink" Target="https://www.mentalfloss.com/article/56506/how-does-counting-cards-blackjack-wor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Blackjack and HI-LO card counting.</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A semi-formal illustration of the combinatorial, probabilistic, and statistical principles at play; with simulations.</a:t>
            </a:r>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Expected value – simple calculation.</a:t>
            </a:r>
            <a:endParaRPr lang="en-GB" dirty="0"/>
          </a:p>
        </p:txBody>
      </p:sp>
      <p:sp>
        <p:nvSpPr>
          <p:cNvPr id="3" name="Content Placeholder 2"/>
          <p:cNvSpPr>
            <a:spLocks noGrp="1"/>
          </p:cNvSpPr>
          <p:nvPr>
            <p:ph idx="1"/>
          </p:nvPr>
        </p:nvSpPr>
        <p:spPr>
          <a:xfrm>
            <a:off x="1593436" y="1600200"/>
            <a:ext cx="9782801" cy="4853136"/>
          </a:xfrm>
        </p:spPr>
        <p:txBody>
          <a:bodyPr>
            <a:normAutofit fontScale="92500" lnSpcReduction="10000"/>
          </a:bodyPr>
          <a:lstStyle/>
          <a:p>
            <a:r>
              <a:rPr lang="en-GB" dirty="0" smtClean="0"/>
              <a:t>Define a discrete random variable X to be our profit/loss. </a:t>
            </a:r>
          </a:p>
          <a:p>
            <a:r>
              <a:rPr lang="en-GB" dirty="0" smtClean="0"/>
              <a:t>In the event of heads, X = 300.</a:t>
            </a:r>
          </a:p>
          <a:p>
            <a:r>
              <a:rPr lang="en-GB" dirty="0" smtClean="0"/>
              <a:t>In the event of tails, X = -100. </a:t>
            </a:r>
          </a:p>
          <a:p>
            <a:r>
              <a:rPr lang="en-GB" dirty="0" smtClean="0"/>
              <a:t>The discrete random variable X has the following PMF:</a:t>
            </a:r>
          </a:p>
          <a:p>
            <a:pPr lvl="1"/>
            <a:r>
              <a:rPr lang="en-GB" dirty="0" smtClean="0"/>
              <a:t>P(X = 300) = 0.3</a:t>
            </a:r>
          </a:p>
          <a:p>
            <a:pPr lvl="1"/>
            <a:r>
              <a:rPr lang="en-GB" dirty="0" smtClean="0"/>
              <a:t>P(X = -100) = 0.7</a:t>
            </a:r>
          </a:p>
          <a:p>
            <a:r>
              <a:rPr lang="en-GB" dirty="0" smtClean="0"/>
              <a:t>Compute expected value:</a:t>
            </a:r>
          </a:p>
          <a:p>
            <a:pPr lvl="1"/>
            <a:r>
              <a:rPr lang="en-GB" dirty="0" smtClean="0"/>
              <a:t>E[X] = (0.3 * 300) + (0.7 * -100) = £20</a:t>
            </a:r>
          </a:p>
          <a:p>
            <a:r>
              <a:rPr lang="en-GB" dirty="0" smtClean="0"/>
              <a:t>The expected value is £20, which is positive.</a:t>
            </a:r>
            <a:endParaRPr lang="en-GB" dirty="0"/>
          </a:p>
          <a:p>
            <a:r>
              <a:rPr lang="en-GB" dirty="0" smtClean="0"/>
              <a:t>According to this analysis, would you choose to participate in this one-round wager?</a:t>
            </a:r>
          </a:p>
        </p:txBody>
      </p:sp>
    </p:spTree>
    <p:extLst>
      <p:ext uri="{BB962C8B-B14F-4D97-AF65-F5344CB8AC3E}">
        <p14:creationId xmlns:p14="http://schemas.microsoft.com/office/powerpoint/2010/main" val="347311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1. Computation of the player advantage (expectations) for representative subsets of the deck.</a:t>
            </a:r>
            <a:endParaRPr lang="en-GB" dirty="0"/>
          </a:p>
        </p:txBody>
      </p:sp>
      <p:sp>
        <p:nvSpPr>
          <p:cNvPr id="3" name="Content Placeholder 2"/>
          <p:cNvSpPr>
            <a:spLocks noGrp="1"/>
          </p:cNvSpPr>
          <p:nvPr>
            <p:ph idx="1"/>
          </p:nvPr>
        </p:nvSpPr>
        <p:spPr>
          <a:xfrm>
            <a:off x="1593435" y="1593458"/>
            <a:ext cx="9782801" cy="5264542"/>
          </a:xfrm>
        </p:spPr>
        <p:txBody>
          <a:bodyPr>
            <a:normAutofit fontScale="55000" lnSpcReduction="20000"/>
          </a:bodyPr>
          <a:lstStyle/>
          <a:p>
            <a:r>
              <a:rPr lang="en-GB" dirty="0" smtClean="0"/>
              <a:t>Q(X) = Y means a </a:t>
            </a:r>
            <a:r>
              <a:rPr lang="en-GB" u="sng" dirty="0" smtClean="0"/>
              <a:t>subset</a:t>
            </a:r>
            <a:r>
              <a:rPr lang="en-GB" dirty="0" smtClean="0"/>
              <a:t> of the complete deck where the numbers of card “X” remaining in the deck is Y.</a:t>
            </a:r>
          </a:p>
          <a:p>
            <a:r>
              <a:rPr lang="en-GB" dirty="0" smtClean="0"/>
              <a:t>E.g. Q(5) = 0 means a </a:t>
            </a:r>
            <a:r>
              <a:rPr lang="en-GB" u="sng" dirty="0" smtClean="0"/>
              <a:t>subset</a:t>
            </a:r>
            <a:r>
              <a:rPr lang="en-GB" dirty="0" smtClean="0"/>
              <a:t> of the complete deck where there are no 5s remaining. Use this example for concreteness.</a:t>
            </a:r>
          </a:p>
          <a:p>
            <a:r>
              <a:rPr lang="en-GB" dirty="0" smtClean="0"/>
              <a:t>The player advantage percentages are computed in the following way:</a:t>
            </a:r>
          </a:p>
          <a:p>
            <a:r>
              <a:rPr lang="en-GB" dirty="0" smtClean="0"/>
              <a:t>1. </a:t>
            </a:r>
            <a:r>
              <a:rPr lang="en-GB" dirty="0" err="1" smtClean="0"/>
              <a:t>Recompute</a:t>
            </a:r>
            <a:r>
              <a:rPr lang="en-GB" dirty="0" smtClean="0"/>
              <a:t> Basic Strategy tables assuming that 4 “5s” from the 52 card deck have been removed, which we refer to from hereon as the “Q(5) = 0 specific Basic Strategy”.</a:t>
            </a:r>
          </a:p>
          <a:p>
            <a:r>
              <a:rPr lang="en-GB" dirty="0" smtClean="0"/>
              <a:t>2. This results in some minor variations to player drawing decisions to the Basic Strategy (see p49 of “Beat the Dealer”).</a:t>
            </a:r>
          </a:p>
          <a:p>
            <a:r>
              <a:rPr lang="en-GB" dirty="0" smtClean="0"/>
              <a:t>3. </a:t>
            </a:r>
            <a:r>
              <a:rPr lang="en-GB" dirty="0" err="1" smtClean="0"/>
              <a:t>Recompute</a:t>
            </a:r>
            <a:r>
              <a:rPr lang="en-GB" dirty="0" smtClean="0"/>
              <a:t> overall player expectations making use of Q(5)=0 specific Basic Strategy to get the entry in the table.</a:t>
            </a:r>
          </a:p>
          <a:p>
            <a:r>
              <a:rPr lang="en-GB" dirty="0" smtClean="0"/>
              <a:t>4. That means that when playing, once it is the case that Q(5) = 0, then the player’s expectation conditional on those 4 cards having been removed/only making use of the statistical information that those 4 cards have been removed is +0.0358 or 3.58%.</a:t>
            </a:r>
          </a:p>
          <a:p>
            <a:r>
              <a:rPr lang="en-GB" dirty="0" smtClean="0"/>
              <a:t>That suggests the rudiments of a </a:t>
            </a:r>
            <a:r>
              <a:rPr lang="en-GB" i="1" dirty="0" smtClean="0"/>
              <a:t>partial strategy</a:t>
            </a:r>
            <a:r>
              <a:rPr lang="en-GB" dirty="0" smtClean="0"/>
              <a:t> for winning, known as the “Five Count Strategy” in Thorp (1962):</a:t>
            </a:r>
          </a:p>
          <a:p>
            <a:r>
              <a:rPr lang="en-GB" dirty="0" smtClean="0"/>
              <a:t>A. </a:t>
            </a:r>
            <a:r>
              <a:rPr lang="en-GB" b="1" dirty="0" smtClean="0"/>
              <a:t>When Q(5) ≠ 0</a:t>
            </a:r>
            <a:r>
              <a:rPr lang="en-GB" dirty="0" smtClean="0"/>
              <a:t>, then bet the</a:t>
            </a:r>
            <a:r>
              <a:rPr lang="en-GB" i="1" dirty="0" smtClean="0"/>
              <a:t> minimum amount/fishing bet </a:t>
            </a:r>
            <a:r>
              <a:rPr lang="en-GB" dirty="0" smtClean="0"/>
              <a:t>and play the Basic Strategy (with a long run loss roughly equal to playing under 52-card Basic Strategy of XXX)</a:t>
            </a:r>
          </a:p>
          <a:p>
            <a:r>
              <a:rPr lang="en-GB" dirty="0" smtClean="0"/>
              <a:t>B. </a:t>
            </a:r>
            <a:r>
              <a:rPr lang="en-GB" b="1" dirty="0" smtClean="0"/>
              <a:t>When Q(5) = 0</a:t>
            </a:r>
            <a:r>
              <a:rPr lang="en-GB" dirty="0" smtClean="0"/>
              <a:t>, then bet a </a:t>
            </a:r>
            <a:r>
              <a:rPr lang="en-GB" i="1" dirty="0" smtClean="0"/>
              <a:t>large bet</a:t>
            </a:r>
            <a:r>
              <a:rPr lang="en-GB" dirty="0" smtClean="0"/>
              <a:t> and play the Q(5) = 0 specific Basic Strategy with a long win rate of +3.58%.</a:t>
            </a:r>
          </a:p>
          <a:p>
            <a:r>
              <a:rPr lang="en-GB" b="1" dirty="0" smtClean="0"/>
              <a:t>What is now a natural question to ask in light of the implementation of this strategy?</a:t>
            </a:r>
          </a:p>
          <a:p>
            <a:pPr marL="0" indent="0">
              <a:buNone/>
            </a:pPr>
            <a:endParaRPr lang="en-GB" b="1" dirty="0" smtClean="0"/>
          </a:p>
          <a:p>
            <a:endParaRPr lang="en-GB" dirty="0" smtClean="0"/>
          </a:p>
        </p:txBody>
      </p:sp>
    </p:spTree>
    <p:extLst>
      <p:ext uri="{BB962C8B-B14F-4D97-AF65-F5344CB8AC3E}">
        <p14:creationId xmlns:p14="http://schemas.microsoft.com/office/powerpoint/2010/main" val="226744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Frequency of favourable situations.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A natural question to ask is “how frequently will I be in a position where Q(5) = 0”, so that I can use the Five Count strategy?</a:t>
            </a:r>
          </a:p>
          <a:p>
            <a:r>
              <a:rPr lang="en-GB" dirty="0" smtClean="0"/>
              <a:t>See p55 of “Beat the Dealer,”, Thorp (1962) for details on how this is done for the Five Count strategy.</a:t>
            </a:r>
          </a:p>
          <a:p>
            <a:r>
              <a:rPr lang="en-GB" dirty="0" smtClean="0"/>
              <a:t>We will not delve any deeper into this, as it is appropriately covered when we cover the necessary formalisms in a more comprehensive and complete formulation of Blackjack using HI-LO card counting.</a:t>
            </a:r>
          </a:p>
          <a:p>
            <a:r>
              <a:rPr lang="en-GB" dirty="0" smtClean="0"/>
              <a:t>So for now, leave this as an open question to be answered later on. </a:t>
            </a:r>
          </a:p>
          <a:p>
            <a:r>
              <a:rPr lang="en-GB" dirty="0" smtClean="0"/>
              <a:t>We now want to focus on interpreting the statistical evidence that Thorp presented.</a:t>
            </a:r>
          </a:p>
          <a:p>
            <a:endParaRPr lang="en-GB" dirty="0" smtClean="0"/>
          </a:p>
        </p:txBody>
      </p:sp>
    </p:spTree>
    <p:extLst>
      <p:ext uri="{BB962C8B-B14F-4D97-AF65-F5344CB8AC3E}">
        <p14:creationId xmlns:p14="http://schemas.microsoft.com/office/powerpoint/2010/main" val="80830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smtClean="0"/>
              <a:t>2. Interpreting the statistical evidence </a:t>
            </a:r>
            <a:endParaRPr lang="en-GB" cap="none" dirty="0"/>
          </a:p>
        </p:txBody>
      </p:sp>
      <p:pic>
        <p:nvPicPr>
          <p:cNvPr id="5" name="Content Placeholder 4"/>
          <p:cNvPicPr>
            <a:picLocks noGrp="1" noChangeAspect="1"/>
          </p:cNvPicPr>
          <p:nvPr>
            <p:ph idx="1"/>
          </p:nvPr>
        </p:nvPicPr>
        <p:blipFill>
          <a:blip r:embed="rId2"/>
          <a:stretch>
            <a:fillRect/>
          </a:stretch>
        </p:blipFill>
        <p:spPr>
          <a:xfrm>
            <a:off x="5806380" y="116632"/>
            <a:ext cx="5059102" cy="6677196"/>
          </a:xfrm>
          <a:prstGeom prst="rect">
            <a:avLst/>
          </a:prstGeom>
        </p:spPr>
      </p:pic>
      <p:sp>
        <p:nvSpPr>
          <p:cNvPr id="4" name="Text Placeholder 3"/>
          <p:cNvSpPr>
            <a:spLocks noGrp="1"/>
          </p:cNvSpPr>
          <p:nvPr>
            <p:ph type="body" sz="half" idx="2"/>
          </p:nvPr>
        </p:nvSpPr>
        <p:spPr/>
        <p:txBody>
          <a:bodyPr>
            <a:normAutofit fontScale="92500"/>
          </a:bodyPr>
          <a:lstStyle/>
          <a:p>
            <a:pPr marL="342900" indent="-342900">
              <a:buFont typeface="Arial" panose="020B0604020202020204" pitchFamily="34" charset="0"/>
              <a:buChar char="•"/>
            </a:pPr>
            <a:r>
              <a:rPr lang="en-GB" dirty="0" smtClean="0"/>
              <a:t>Remembering how these numbers are calculated (i.e. cannot compare with HI-LO due to alteration of BS), comment on:</a:t>
            </a:r>
          </a:p>
          <a:p>
            <a:pPr marL="457200" indent="-457200">
              <a:buAutoNum type="arabicPeriod"/>
            </a:pPr>
            <a:r>
              <a:rPr lang="en-GB" dirty="0" smtClean="0"/>
              <a:t>Q(1) = 0.</a:t>
            </a:r>
          </a:p>
          <a:p>
            <a:pPr marL="457200" indent="-457200">
              <a:buAutoNum type="arabicPeriod"/>
            </a:pPr>
            <a:r>
              <a:rPr lang="en-GB" dirty="0" smtClean="0"/>
              <a:t>Effect of using more decks.</a:t>
            </a:r>
          </a:p>
          <a:p>
            <a:pPr marL="457200" indent="-457200">
              <a:buAutoNum type="arabicPeriod"/>
            </a:pPr>
            <a:r>
              <a:rPr lang="en-GB" dirty="0" smtClean="0"/>
              <a:t>Q(2) to Q(9)</a:t>
            </a:r>
          </a:p>
          <a:p>
            <a:pPr marL="457200" indent="-457200">
              <a:buAutoNum type="arabicPeriod"/>
            </a:pPr>
            <a:r>
              <a:rPr lang="en-GB" dirty="0" smtClean="0"/>
              <a:t>Q(10)</a:t>
            </a:r>
          </a:p>
          <a:p>
            <a:pPr marL="457200" indent="-457200">
              <a:buAutoNum type="arabicPeriod"/>
            </a:pPr>
            <a:r>
              <a:rPr lang="en-GB" dirty="0" smtClean="0"/>
              <a:t>Q(9) = Q(10) = 0</a:t>
            </a:r>
          </a:p>
          <a:p>
            <a:pPr marL="457200" indent="-457200">
              <a:buAutoNum type="arabicPeriod"/>
            </a:pPr>
            <a:r>
              <a:rPr lang="en-GB" dirty="0" smtClean="0"/>
              <a:t>Q(8) = Q(9) = Q(10) = 0</a:t>
            </a:r>
          </a:p>
          <a:p>
            <a:pPr marL="457200" indent="-457200">
              <a:buAutoNum type="arabicPeriod"/>
            </a:pPr>
            <a:endParaRPr lang="en-GB" dirty="0" smtClean="0"/>
          </a:p>
          <a:p>
            <a:pPr marL="457200" indent="-457200">
              <a:buAutoNum type="arabicPeriod"/>
            </a:pPr>
            <a:endParaRPr lang="en-GB" dirty="0" smtClean="0"/>
          </a:p>
          <a:p>
            <a:pPr marL="457200" indent="-457200">
              <a:buAutoNum type="arabicPeriod"/>
            </a:pPr>
            <a:endParaRPr lang="en-GB" dirty="0" smtClean="0"/>
          </a:p>
          <a:p>
            <a:pPr marL="457200" indent="-457200">
              <a:buAutoNum type="arabicPeriod"/>
            </a:pPr>
            <a:endParaRPr lang="en-GB" dirty="0" smtClean="0"/>
          </a:p>
        </p:txBody>
      </p:sp>
    </p:spTree>
    <p:extLst>
      <p:ext uri="{BB962C8B-B14F-4D97-AF65-F5344CB8AC3E}">
        <p14:creationId xmlns:p14="http://schemas.microsoft.com/office/powerpoint/2010/main" val="45360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Interpreting the statistical evidence.</a:t>
            </a:r>
            <a:endParaRPr lang="en-GB" dirty="0"/>
          </a:p>
        </p:txBody>
      </p:sp>
      <p:sp>
        <p:nvSpPr>
          <p:cNvPr id="3" name="Content Placeholder 2"/>
          <p:cNvSpPr>
            <a:spLocks noGrp="1"/>
          </p:cNvSpPr>
          <p:nvPr>
            <p:ph idx="1"/>
          </p:nvPr>
        </p:nvSpPr>
        <p:spPr>
          <a:xfrm>
            <a:off x="1593436" y="1600200"/>
            <a:ext cx="9782801" cy="5069160"/>
          </a:xfrm>
        </p:spPr>
        <p:txBody>
          <a:bodyPr>
            <a:normAutofit fontScale="70000" lnSpcReduction="20000"/>
          </a:bodyPr>
          <a:lstStyle/>
          <a:p>
            <a:r>
              <a:rPr lang="en-GB" dirty="0" smtClean="0"/>
              <a:t>It might be tempting to try to align interpreting the evidence in such a way as to be consistent with the intuition encoded by the HI-LO card counting system.</a:t>
            </a:r>
          </a:p>
          <a:p>
            <a:r>
              <a:rPr lang="en-GB" dirty="0" smtClean="0"/>
              <a:t>The evidence is mixed.</a:t>
            </a:r>
          </a:p>
          <a:p>
            <a:r>
              <a:rPr lang="en-GB" dirty="0" smtClean="0"/>
              <a:t>The statistical evidence presented in previous slide assumes that we are playing a </a:t>
            </a:r>
            <a:r>
              <a:rPr lang="en-GB" i="1" dirty="0" smtClean="0"/>
              <a:t>Q(X) = Y specific Basic Strategy.</a:t>
            </a:r>
          </a:p>
          <a:p>
            <a:r>
              <a:rPr lang="en-GB" dirty="0" smtClean="0"/>
              <a:t>Whereas the version of HI-LO card counting we consider does not involve altering Basic Strategy to be specific for a Q(X) = Y subset, but assumes we play a Basic Strategy.</a:t>
            </a:r>
          </a:p>
          <a:p>
            <a:r>
              <a:rPr lang="en-GB" dirty="0" smtClean="0"/>
              <a:t>So they are not entirely comparable calculations – </a:t>
            </a:r>
            <a:r>
              <a:rPr lang="en-GB" b="1" dirty="0" smtClean="0"/>
              <a:t>we need to develop an alternative set of mathematical tools to cleanly rationalise the use of HI-LO card counting.</a:t>
            </a:r>
          </a:p>
          <a:p>
            <a:r>
              <a:rPr lang="en-GB" dirty="0"/>
              <a:t>The statistical evidence in the previous slides were used by Edward Thorp to develop the “Five Count” and “Ten Count” system – profitable strategies in the days of 52 card decks, and during the cat-and-mouse between casino and player</a:t>
            </a:r>
            <a:r>
              <a:rPr lang="en-GB" dirty="0" smtClean="0"/>
              <a:t>.</a:t>
            </a:r>
            <a:endParaRPr lang="en-GB" b="1" dirty="0" smtClean="0"/>
          </a:p>
          <a:p>
            <a:r>
              <a:rPr lang="en-GB" b="1" dirty="0" smtClean="0"/>
              <a:t>From perspective of developments in 1962, the beginnings of a more systematic empirical approach has coalesced, together with the idea of attempting to quantify the differential effects on player expectations of representative subsets of cards according to value. </a:t>
            </a:r>
            <a:endParaRPr lang="en-GB" dirty="0" smtClean="0"/>
          </a:p>
        </p:txBody>
      </p:sp>
    </p:spTree>
    <p:extLst>
      <p:ext uri="{BB962C8B-B14F-4D97-AF65-F5344CB8AC3E}">
        <p14:creationId xmlns:p14="http://schemas.microsoft.com/office/powerpoint/2010/main" val="21111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few remarks.</a:t>
            </a:r>
            <a:endParaRPr lang="en-GB" dirty="0"/>
          </a:p>
        </p:txBody>
      </p:sp>
      <p:sp>
        <p:nvSpPr>
          <p:cNvPr id="3" name="Content Placeholder 2"/>
          <p:cNvSpPr>
            <a:spLocks noGrp="1"/>
          </p:cNvSpPr>
          <p:nvPr>
            <p:ph idx="1"/>
          </p:nvPr>
        </p:nvSpPr>
        <p:spPr>
          <a:xfrm>
            <a:off x="1593436" y="1716832"/>
            <a:ext cx="9782801" cy="5024536"/>
          </a:xfrm>
        </p:spPr>
        <p:txBody>
          <a:bodyPr>
            <a:normAutofit fontScale="77500" lnSpcReduction="20000"/>
          </a:bodyPr>
          <a:lstStyle/>
          <a:p>
            <a:r>
              <a:rPr lang="en-GB" dirty="0" smtClean="0"/>
              <a:t>1936: Harvey Dubner goes onto develop HI-LO card counting.</a:t>
            </a:r>
          </a:p>
          <a:p>
            <a:r>
              <a:rPr lang="en-GB" dirty="0" smtClean="0"/>
              <a:t>We have seen some statistical evidence that might be used to justify the Five Count or Ten Count point system which Thorp developed.</a:t>
            </a:r>
          </a:p>
          <a:p>
            <a:r>
              <a:rPr lang="en-GB" dirty="0"/>
              <a:t>But so far, none  for HI-LO card counting. That will require more formal tools which we will develop </a:t>
            </a:r>
            <a:r>
              <a:rPr lang="en-GB" dirty="0" smtClean="0"/>
              <a:t>later.</a:t>
            </a:r>
          </a:p>
          <a:p>
            <a:r>
              <a:rPr lang="en-GB" b="1" dirty="0" smtClean="0"/>
              <a:t>One of the most important contributions of this is that there might exist differential effects of certain card values on player expectations, meaning that we should study representative subsets.</a:t>
            </a:r>
          </a:p>
          <a:p>
            <a:r>
              <a:rPr lang="en-GB" dirty="0" smtClean="0"/>
              <a:t>This idea is important for the </a:t>
            </a:r>
            <a:r>
              <a:rPr lang="en-GB" b="1" dirty="0" smtClean="0"/>
              <a:t>design of a counting system.</a:t>
            </a:r>
            <a:endParaRPr lang="en-GB" dirty="0" smtClean="0"/>
          </a:p>
          <a:p>
            <a:r>
              <a:rPr lang="en-GB" dirty="0" smtClean="0"/>
              <a:t>We now want to steer the literature survey to another related question:</a:t>
            </a:r>
          </a:p>
          <a:p>
            <a:r>
              <a:rPr lang="en-GB" b="1" dirty="0" smtClean="0"/>
              <a:t>Can we say any more about player expectations, conditioning on cards seen, as the deck progressively gets depleted; that is fully respecting Blackjack as a game involving dependent trials and sampling without replacement?</a:t>
            </a:r>
          </a:p>
          <a:p>
            <a:endParaRPr lang="en-GB" dirty="0" smtClean="0"/>
          </a:p>
        </p:txBody>
      </p:sp>
    </p:spTree>
    <p:extLst>
      <p:ext uri="{BB962C8B-B14F-4D97-AF65-F5344CB8AC3E}">
        <p14:creationId xmlns:p14="http://schemas.microsoft.com/office/powerpoint/2010/main" val="14330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cap="none" dirty="0"/>
              <a:t>“Optimal gambling systems for favourable games.” Thorp, E. (1969).</a:t>
            </a:r>
          </a:p>
        </p:txBody>
      </p:sp>
      <p:sp>
        <p:nvSpPr>
          <p:cNvPr id="4" name="Text Placeholder 3"/>
          <p:cNvSpPr>
            <a:spLocks noGrp="1"/>
          </p:cNvSpPr>
          <p:nvPr>
            <p:ph type="body" sz="half" idx="2"/>
          </p:nvPr>
        </p:nvSpPr>
        <p:spPr/>
        <p:txBody>
          <a:bodyPr>
            <a:normAutofit lnSpcReduction="10000"/>
          </a:bodyPr>
          <a:lstStyle/>
          <a:p>
            <a:r>
              <a:rPr lang="en-GB" dirty="0" smtClean="0"/>
              <a:t>Some really important mathematical claims being made here:</a:t>
            </a:r>
          </a:p>
          <a:p>
            <a:r>
              <a:rPr lang="en-GB" dirty="0" smtClean="0"/>
              <a:t>CLAIM 1.</a:t>
            </a:r>
          </a:p>
          <a:p>
            <a:r>
              <a:rPr lang="en-GB" dirty="0" smtClean="0"/>
              <a:t>CLAIM 2.</a:t>
            </a:r>
          </a:p>
          <a:p>
            <a:r>
              <a:rPr lang="en-GB" dirty="0" smtClean="0"/>
              <a:t>CLAIM 3.</a:t>
            </a:r>
          </a:p>
          <a:p>
            <a:r>
              <a:rPr lang="en-GB" dirty="0" smtClean="0"/>
              <a:t>CLAIM 4.</a:t>
            </a:r>
          </a:p>
          <a:p>
            <a:r>
              <a:rPr lang="en-GB" dirty="0" smtClean="0"/>
              <a:t>Any idea where the evidence for the claims has gone to?...</a:t>
            </a:r>
          </a:p>
          <a:p>
            <a:r>
              <a:rPr lang="en-GB" dirty="0" smtClean="0"/>
              <a:t>Turns out it wasn’t proved until 1973.</a:t>
            </a:r>
          </a:p>
        </p:txBody>
      </p:sp>
      <p:pic>
        <p:nvPicPr>
          <p:cNvPr id="8" name="Content Placeholder 7"/>
          <p:cNvPicPr>
            <a:picLocks noGrp="1" noChangeAspect="1"/>
          </p:cNvPicPr>
          <p:nvPr>
            <p:ph idx="1"/>
          </p:nvPr>
        </p:nvPicPr>
        <p:blipFill>
          <a:blip r:embed="rId2"/>
          <a:stretch>
            <a:fillRect/>
          </a:stretch>
        </p:blipFill>
        <p:spPr>
          <a:xfrm>
            <a:off x="4972814" y="692696"/>
            <a:ext cx="6844339" cy="5647184"/>
          </a:xfrm>
          <a:prstGeom prst="rect">
            <a:avLst/>
          </a:prstGeom>
        </p:spPr>
      </p:pic>
      <p:cxnSp>
        <p:nvCxnSpPr>
          <p:cNvPr id="14" name="Straight Arrow Connector 13"/>
          <p:cNvCxnSpPr/>
          <p:nvPr/>
        </p:nvCxnSpPr>
        <p:spPr>
          <a:xfrm>
            <a:off x="2349996" y="2924944"/>
            <a:ext cx="4248472" cy="432048"/>
          </a:xfrm>
          <a:prstGeom prst="straightConnector1">
            <a:avLst/>
          </a:prstGeom>
          <a:ln w="349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49996" y="3356992"/>
            <a:ext cx="2622818" cy="57606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49996" y="3861048"/>
            <a:ext cx="2622818" cy="615516"/>
          </a:xfrm>
          <a:prstGeom prst="straightConnector1">
            <a:avLst/>
          </a:prstGeom>
          <a:ln w="349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494012" y="4221088"/>
            <a:ext cx="2622818" cy="1440160"/>
          </a:xfrm>
          <a:prstGeom prst="straightConnector1">
            <a:avLst/>
          </a:prstGeom>
          <a:ln w="3492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1800" cap="none" dirty="0"/>
              <a:t>“The Fundamental Theorem of Card Counting with Applications to </a:t>
            </a:r>
            <a:r>
              <a:rPr lang="en-GB" sz="1800" cap="none" dirty="0" err="1"/>
              <a:t>Trente</a:t>
            </a:r>
            <a:r>
              <a:rPr lang="en-GB" sz="1800" cap="none" dirty="0"/>
              <a:t>-et-</a:t>
            </a:r>
            <a:r>
              <a:rPr lang="en-GB" sz="1800" cap="none" dirty="0" err="1"/>
              <a:t>Quarante</a:t>
            </a:r>
            <a:r>
              <a:rPr lang="en-GB" sz="1800" cap="none" dirty="0"/>
              <a:t> and Baccarat.” Thorp, E., Walden, W. (1973).</a:t>
            </a:r>
          </a:p>
        </p:txBody>
      </p:sp>
      <p:pic>
        <p:nvPicPr>
          <p:cNvPr id="5" name="Content Placeholder 4"/>
          <p:cNvPicPr>
            <a:picLocks noGrp="1" noChangeAspect="1"/>
          </p:cNvPicPr>
          <p:nvPr>
            <p:ph idx="1"/>
          </p:nvPr>
        </p:nvPicPr>
        <p:blipFill>
          <a:blip r:embed="rId2"/>
          <a:stretch>
            <a:fillRect/>
          </a:stretch>
        </p:blipFill>
        <p:spPr>
          <a:xfrm>
            <a:off x="5158308" y="692696"/>
            <a:ext cx="6361733" cy="5581786"/>
          </a:xfrm>
          <a:prstGeom prst="rect">
            <a:avLst/>
          </a:prstGeom>
        </p:spPr>
      </p:pic>
      <p:sp>
        <p:nvSpPr>
          <p:cNvPr id="4" name="Text Placeholder 3"/>
          <p:cNvSpPr>
            <a:spLocks noGrp="1"/>
          </p:cNvSpPr>
          <p:nvPr>
            <p:ph type="body" sz="half" idx="2"/>
          </p:nvPr>
        </p:nvSpPr>
        <p:spPr/>
        <p:txBody>
          <a:bodyPr>
            <a:normAutofit fontScale="92500" lnSpcReduction="20000"/>
          </a:bodyPr>
          <a:lstStyle/>
          <a:p>
            <a:pPr marL="342900" indent="-342900">
              <a:buFont typeface="Arial" panose="020B0604020202020204" pitchFamily="34" charset="0"/>
              <a:buChar char="•"/>
            </a:pPr>
            <a:r>
              <a:rPr lang="en-GB" dirty="0" smtClean="0"/>
              <a:t>Previous 4 claims get subsumed into a result knowns as the “Fundamental Theorem of Card Counting.”</a:t>
            </a:r>
          </a:p>
          <a:p>
            <a:pPr marL="342900" indent="-342900">
              <a:buFont typeface="Arial" panose="020B0604020202020204" pitchFamily="34" charset="0"/>
              <a:buChar char="•"/>
            </a:pPr>
            <a:r>
              <a:rPr lang="en-GB" dirty="0" smtClean="0"/>
              <a:t>Even though the result can be stated easily in words, the proof uses some esoteric concepts in measure theory.</a:t>
            </a:r>
          </a:p>
          <a:p>
            <a:pPr marL="342900" indent="-342900">
              <a:buFont typeface="Arial" panose="020B0604020202020204" pitchFamily="34" charset="0"/>
              <a:buChar char="•"/>
            </a:pPr>
            <a:r>
              <a:rPr lang="en-GB" dirty="0" smtClean="0"/>
              <a:t>There is a proof of this result in a paper by </a:t>
            </a:r>
            <a:r>
              <a:rPr lang="en-GB" dirty="0" err="1" smtClean="0"/>
              <a:t>Ethier</a:t>
            </a:r>
            <a:r>
              <a:rPr lang="en-GB" dirty="0" smtClean="0"/>
              <a:t>, S. and Levin, D. (2002) which states and proves the result using more elementary tools.</a:t>
            </a:r>
          </a:p>
          <a:p>
            <a:pPr marL="342900" indent="-342900">
              <a:buFont typeface="Arial" panose="020B0604020202020204" pitchFamily="34" charset="0"/>
              <a:buChar char="•"/>
            </a:pPr>
            <a:r>
              <a:rPr lang="en-GB" dirty="0" smtClean="0"/>
              <a:t>We will go over this in Part III.</a:t>
            </a:r>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4343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1800" cap="none" dirty="0"/>
              <a:t>“The Fundamental Theorem of Card Counting with Applications to </a:t>
            </a:r>
            <a:r>
              <a:rPr lang="en-GB" sz="1800" cap="none" dirty="0" err="1"/>
              <a:t>Trente</a:t>
            </a:r>
            <a:r>
              <a:rPr lang="en-GB" sz="1800" cap="none" dirty="0"/>
              <a:t>-et-</a:t>
            </a:r>
            <a:r>
              <a:rPr lang="en-GB" sz="1800" cap="none" dirty="0" err="1"/>
              <a:t>Quarante</a:t>
            </a:r>
            <a:r>
              <a:rPr lang="en-GB" sz="1800" cap="none" dirty="0"/>
              <a:t> and Baccarat.” Thorp, E., Walden, W. (1973).</a:t>
            </a:r>
            <a:endParaRPr lang="en-GB" sz="1800" dirty="0"/>
          </a:p>
        </p:txBody>
      </p:sp>
      <p:pic>
        <p:nvPicPr>
          <p:cNvPr id="5" name="Content Placeholder 4"/>
          <p:cNvPicPr>
            <a:picLocks noGrp="1" noChangeAspect="1"/>
          </p:cNvPicPr>
          <p:nvPr>
            <p:ph idx="1"/>
          </p:nvPr>
        </p:nvPicPr>
        <p:blipFill>
          <a:blip r:embed="rId2"/>
          <a:stretch>
            <a:fillRect/>
          </a:stretch>
        </p:blipFill>
        <p:spPr>
          <a:xfrm>
            <a:off x="5230316" y="1412776"/>
            <a:ext cx="6196012" cy="3848340"/>
          </a:xfrm>
          <a:prstGeom prst="rect">
            <a:avLst/>
          </a:prstGeom>
        </p:spPr>
      </p:pic>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en-GB" dirty="0" smtClean="0"/>
              <a:t>This is an exact description of the toy model we studied in Part II (differing in </a:t>
            </a:r>
            <a:r>
              <a:rPr lang="en-GB" i="1" dirty="0" smtClean="0"/>
              <a:t>name</a:t>
            </a:r>
            <a:r>
              <a:rPr lang="en-GB" dirty="0" smtClean="0"/>
              <a:t> only).</a:t>
            </a:r>
          </a:p>
          <a:p>
            <a:pPr marL="342900" indent="-342900">
              <a:buFont typeface="Arial" panose="020B0604020202020204" pitchFamily="34" charset="0"/>
              <a:buChar char="•"/>
            </a:pPr>
            <a:r>
              <a:rPr lang="en-GB" b="1" dirty="0" smtClean="0"/>
              <a:t>Can you reconcile the results stated in words here with the results we derived both algebraically, and examined using </a:t>
            </a:r>
            <a:r>
              <a:rPr lang="en-GB" b="1" dirty="0" err="1" smtClean="0"/>
              <a:t>Colab</a:t>
            </a:r>
            <a:r>
              <a:rPr lang="en-GB" b="1" dirty="0" smtClean="0"/>
              <a:t> in Part II?</a:t>
            </a:r>
          </a:p>
        </p:txBody>
      </p:sp>
    </p:spTree>
    <p:extLst>
      <p:ext uri="{BB962C8B-B14F-4D97-AF65-F5344CB8AC3E}">
        <p14:creationId xmlns:p14="http://schemas.microsoft.com/office/powerpoint/2010/main" val="402848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“The Fundamental Theorem of Card Counting with Applications to </a:t>
            </a:r>
            <a:r>
              <a:rPr lang="en-GB" sz="2800" dirty="0" err="1" smtClean="0"/>
              <a:t>Trente</a:t>
            </a:r>
            <a:r>
              <a:rPr lang="en-GB" sz="2800" dirty="0" smtClean="0"/>
              <a:t>-et-</a:t>
            </a:r>
            <a:r>
              <a:rPr lang="en-GB" sz="2800" dirty="0" err="1" smtClean="0"/>
              <a:t>Quarante</a:t>
            </a:r>
            <a:r>
              <a:rPr lang="en-GB" sz="2800" dirty="0" smtClean="0"/>
              <a:t> and Baccarat.” Thorp, E., Walden, W. (1973).</a:t>
            </a:r>
            <a:endParaRPr lang="en-GB" sz="2800" dirty="0"/>
          </a:p>
        </p:txBody>
      </p:sp>
      <p:pic>
        <p:nvPicPr>
          <p:cNvPr id="4" name="Content Placeholder 3"/>
          <p:cNvPicPr>
            <a:picLocks noGrp="1" noChangeAspect="1"/>
          </p:cNvPicPr>
          <p:nvPr>
            <p:ph idx="1"/>
          </p:nvPr>
        </p:nvPicPr>
        <p:blipFill>
          <a:blip r:embed="rId2"/>
          <a:stretch>
            <a:fillRect/>
          </a:stretch>
        </p:blipFill>
        <p:spPr>
          <a:xfrm>
            <a:off x="3862164" y="1556792"/>
            <a:ext cx="5588237" cy="4903121"/>
          </a:xfrm>
          <a:prstGeom prst="rect">
            <a:avLst/>
          </a:prstGeom>
        </p:spPr>
      </p:pic>
    </p:spTree>
    <p:extLst>
      <p:ext uri="{BB962C8B-B14F-4D97-AF65-F5344CB8AC3E}">
        <p14:creationId xmlns:p14="http://schemas.microsoft.com/office/powerpoint/2010/main" val="79034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“On </a:t>
            </a:r>
            <a:r>
              <a:rPr lang="en-GB" sz="2800" dirty="0"/>
              <a:t>the fundamental theorem of card counting, with application to the game of </a:t>
            </a:r>
            <a:r>
              <a:rPr lang="en-GB" sz="2800" dirty="0" err="1" smtClean="0"/>
              <a:t>trente</a:t>
            </a:r>
            <a:r>
              <a:rPr lang="en-GB" sz="2800" dirty="0" smtClean="0"/>
              <a:t>-et-</a:t>
            </a:r>
            <a:r>
              <a:rPr lang="en-GB" sz="2800" dirty="0" err="1" smtClean="0"/>
              <a:t>quarante</a:t>
            </a:r>
            <a:r>
              <a:rPr lang="en-GB" sz="2800" dirty="0" smtClean="0"/>
              <a:t>.” </a:t>
            </a:r>
            <a:r>
              <a:rPr lang="en-GB" sz="2800" dirty="0" err="1" smtClean="0"/>
              <a:t>Ethier</a:t>
            </a:r>
            <a:r>
              <a:rPr lang="en-GB" sz="2800" dirty="0" smtClean="0"/>
              <a:t>, S., Levin, D. (2005)</a:t>
            </a:r>
            <a:endParaRPr lang="en-GB" sz="2800" dirty="0"/>
          </a:p>
        </p:txBody>
      </p:sp>
      <p:pic>
        <p:nvPicPr>
          <p:cNvPr id="4" name="Content Placeholder 3"/>
          <p:cNvPicPr>
            <a:picLocks noGrp="1" noChangeAspect="1"/>
          </p:cNvPicPr>
          <p:nvPr>
            <p:ph idx="1"/>
          </p:nvPr>
        </p:nvPicPr>
        <p:blipFill>
          <a:blip r:embed="rId2"/>
          <a:stretch>
            <a:fillRect/>
          </a:stretch>
        </p:blipFill>
        <p:spPr>
          <a:xfrm>
            <a:off x="3286100" y="1443857"/>
            <a:ext cx="5904656" cy="5103759"/>
          </a:xfrm>
          <a:prstGeom prst="rect">
            <a:avLst/>
          </a:prstGeom>
        </p:spPr>
      </p:pic>
    </p:spTree>
    <p:extLst>
      <p:ext uri="{BB962C8B-B14F-4D97-AF65-F5344CB8AC3E}">
        <p14:creationId xmlns:p14="http://schemas.microsoft.com/office/powerpoint/2010/main" val="69770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Limits on the use of expected value.</a:t>
            </a:r>
            <a:endParaRPr lang="en-GB" dirty="0"/>
          </a:p>
        </p:txBody>
      </p:sp>
      <p:sp>
        <p:nvSpPr>
          <p:cNvPr id="3" name="Content Placeholder 2"/>
          <p:cNvSpPr>
            <a:spLocks noGrp="1"/>
          </p:cNvSpPr>
          <p:nvPr>
            <p:ph idx="1"/>
          </p:nvPr>
        </p:nvSpPr>
        <p:spPr>
          <a:xfrm>
            <a:off x="1593436" y="1600200"/>
            <a:ext cx="9782801" cy="5069160"/>
          </a:xfrm>
        </p:spPr>
        <p:txBody>
          <a:bodyPr>
            <a:normAutofit fontScale="62500" lnSpcReduction="20000"/>
          </a:bodyPr>
          <a:lstStyle/>
          <a:p>
            <a:r>
              <a:rPr lang="en-GB" dirty="0" smtClean="0"/>
              <a:t>So far, we’ve used some theory to justify a decision rule – to choose to place a wager or not.</a:t>
            </a:r>
          </a:p>
          <a:p>
            <a:r>
              <a:rPr lang="en-GB" dirty="0" smtClean="0"/>
              <a:t>It’s important to know that every theory has limits. What are those limits?</a:t>
            </a:r>
          </a:p>
          <a:p>
            <a:r>
              <a:rPr lang="en-GB" dirty="0" smtClean="0"/>
              <a:t>After participating in the previous one-round wager, we conclude with a profit of either £300, or a loss of £100.</a:t>
            </a:r>
          </a:p>
          <a:p>
            <a:r>
              <a:rPr lang="en-GB" dirty="0" smtClean="0"/>
              <a:t>Expected value E[X] indicates a “profit” of £20</a:t>
            </a:r>
            <a:r>
              <a:rPr lang="en-GB" dirty="0"/>
              <a:t> </a:t>
            </a:r>
            <a:r>
              <a:rPr lang="en-GB" dirty="0" smtClean="0"/>
              <a:t>per round.</a:t>
            </a:r>
          </a:p>
          <a:p>
            <a:r>
              <a:rPr lang="en-GB" dirty="0" smtClean="0"/>
              <a:t>In the case of a one-round wager, do you think the use of expected value arguments are useful?</a:t>
            </a:r>
          </a:p>
          <a:p>
            <a:r>
              <a:rPr lang="en-GB" dirty="0" smtClean="0"/>
              <a:t>After the one-round wager, is our actual profit/loss anywhere close to the expected value we have computed?</a:t>
            </a:r>
          </a:p>
          <a:p>
            <a:r>
              <a:rPr lang="en-GB" dirty="0" smtClean="0"/>
              <a:t>Is there anything further this argument leaves out that other disciplines might provide comment on?</a:t>
            </a:r>
          </a:p>
          <a:p>
            <a:pPr lvl="1"/>
            <a:r>
              <a:rPr lang="en-GB" dirty="0" smtClean="0"/>
              <a:t> An economist might note that people have heterogeneous risk preferences (risk averse/risk neutral/risk loving).</a:t>
            </a:r>
          </a:p>
          <a:p>
            <a:pPr lvl="1"/>
            <a:r>
              <a:rPr lang="en-GB" dirty="0" smtClean="0"/>
              <a:t>A behavioural economist/psychologist might focus on framing effects (prospect theory in the sense of </a:t>
            </a:r>
            <a:r>
              <a:rPr lang="en-GB" dirty="0" err="1" smtClean="0"/>
              <a:t>Kahneman</a:t>
            </a:r>
            <a:r>
              <a:rPr lang="en-GB" dirty="0" smtClean="0"/>
              <a:t> and </a:t>
            </a:r>
            <a:r>
              <a:rPr lang="en-GB" dirty="0" err="1" smtClean="0"/>
              <a:t>Tversky</a:t>
            </a:r>
            <a:r>
              <a:rPr lang="en-GB" dirty="0" smtClean="0"/>
              <a:t>).</a:t>
            </a:r>
          </a:p>
          <a:p>
            <a:r>
              <a:rPr lang="en-GB" b="1" dirty="0" smtClean="0"/>
              <a:t>What if we gave you the option to participate in the wager as frequently as one desired? What would be your view then?</a:t>
            </a:r>
          </a:p>
          <a:p>
            <a:endParaRPr lang="en-GB" dirty="0" smtClean="0"/>
          </a:p>
        </p:txBody>
      </p:sp>
    </p:spTree>
    <p:extLst>
      <p:ext uri="{BB962C8B-B14F-4D97-AF65-F5344CB8AC3E}">
        <p14:creationId xmlns:p14="http://schemas.microsoft.com/office/powerpoint/2010/main" val="186898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Key insights to conclude the literature survey.</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30542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smtClean="0"/>
          </a:p>
          <a:p>
            <a:endParaRPr lang="en-GB" dirty="0"/>
          </a:p>
          <a:p>
            <a:pPr marL="0" indent="0" algn="ctr">
              <a:buNone/>
            </a:pPr>
            <a:r>
              <a:rPr lang="en-GB" sz="4400" b="1" dirty="0" smtClean="0"/>
              <a:t>PART III – Fundamental Theorem of Card Counting (FTCC).</a:t>
            </a:r>
            <a:endParaRPr lang="en-GB" sz="4400" b="1" dirty="0"/>
          </a:p>
        </p:txBody>
      </p:sp>
    </p:spTree>
    <p:extLst>
      <p:ext uri="{BB962C8B-B14F-4D97-AF65-F5344CB8AC3E}">
        <p14:creationId xmlns:p14="http://schemas.microsoft.com/office/powerpoint/2010/main" val="69751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Have the intuitions/results we developed in Part II in the toy model in the back of your mind.</a:t>
            </a:r>
          </a:p>
          <a:p>
            <a:r>
              <a:rPr lang="en-GB" dirty="0" smtClean="0"/>
              <a:t>We are going to generalise the formalisms we developed in Part II to state the claims of the Fundamental Theorem of Card Counting.</a:t>
            </a:r>
          </a:p>
          <a:p>
            <a:r>
              <a:rPr lang="en-GB" dirty="0" smtClean="0"/>
              <a:t>This section is mostly based on the paper by Stuart </a:t>
            </a:r>
            <a:r>
              <a:rPr lang="en-GB" dirty="0" err="1" smtClean="0"/>
              <a:t>Ethier</a:t>
            </a:r>
            <a:r>
              <a:rPr lang="en-GB" dirty="0" smtClean="0"/>
              <a:t> and David Levin (2002); and the textbook by the former, “The Doctrine of Chances.” (2010), with some added comments.</a:t>
            </a:r>
          </a:p>
          <a:p>
            <a:r>
              <a:rPr lang="en-GB" dirty="0" smtClean="0"/>
              <a:t>We may or may not prove this, depending on how ambitious you are feeling, so I will include these as supplementary slides.</a:t>
            </a:r>
          </a:p>
          <a:p>
            <a:r>
              <a:rPr lang="en-GB" dirty="0" smtClean="0"/>
              <a:t>I want to focus on how the appropriate use of mathematical formalism can go further to clarify the sometimes semantic fuzziness of describing these results in words.</a:t>
            </a:r>
          </a:p>
          <a:p>
            <a:endParaRPr lang="en-GB" dirty="0"/>
          </a:p>
        </p:txBody>
      </p:sp>
    </p:spTree>
    <p:extLst>
      <p:ext uri="{BB962C8B-B14F-4D97-AF65-F5344CB8AC3E}">
        <p14:creationId xmlns:p14="http://schemas.microsoft.com/office/powerpoint/2010/main" val="4748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2368" y="548680"/>
            <a:ext cx="9782801" cy="724941"/>
          </a:xfrm>
        </p:spPr>
        <p:txBody>
          <a:bodyPr/>
          <a:lstStyle/>
          <a:p>
            <a:r>
              <a:rPr lang="en-GB" dirty="0"/>
              <a:t>Red-black toy model key </a:t>
            </a:r>
            <a:r>
              <a:rPr lang="en-GB" dirty="0" smtClean="0"/>
              <a:t>results (review).</a:t>
            </a:r>
            <a:endParaRPr lang="en-GB" dirty="0"/>
          </a:p>
        </p:txBody>
      </p:sp>
      <p:pic>
        <p:nvPicPr>
          <p:cNvPr id="4" name="Content Placeholder 3"/>
          <p:cNvPicPr>
            <a:picLocks noGrp="1" noChangeAspect="1"/>
          </p:cNvPicPr>
          <p:nvPr>
            <p:ph idx="1"/>
          </p:nvPr>
        </p:nvPicPr>
        <p:blipFill>
          <a:blip r:embed="rId2"/>
          <a:stretch>
            <a:fillRect/>
          </a:stretch>
        </p:blipFill>
        <p:spPr>
          <a:xfrm>
            <a:off x="2272368" y="1412776"/>
            <a:ext cx="8424936" cy="5127472"/>
          </a:xfrm>
          <a:prstGeom prst="rect">
            <a:avLst/>
          </a:prstGeom>
        </p:spPr>
      </p:pic>
    </p:spTree>
    <p:extLst>
      <p:ext uri="{BB962C8B-B14F-4D97-AF65-F5344CB8AC3E}">
        <p14:creationId xmlns:p14="http://schemas.microsoft.com/office/powerpoint/2010/main" val="321739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Generalised fixed strategy model: setup.</a:t>
            </a:r>
            <a:endParaRPr lang="en-GB" dirty="0"/>
          </a:p>
        </p:txBody>
      </p:sp>
      <p:sp>
        <p:nvSpPr>
          <p:cNvPr id="3" name="Content Placeholder 2"/>
          <p:cNvSpPr>
            <a:spLocks noGrp="1"/>
          </p:cNvSpPr>
          <p:nvPr>
            <p:ph idx="1"/>
          </p:nvPr>
        </p:nvSpPr>
        <p:spPr/>
        <p:txBody>
          <a:bodyPr>
            <a:normAutofit/>
          </a:bodyPr>
          <a:lstStyle/>
          <a:p>
            <a:r>
              <a:rPr lang="en-GB" dirty="0" smtClean="0"/>
              <a:t>Consider the general situation of a game involving a deck of </a:t>
            </a:r>
            <a:r>
              <a:rPr lang="en-GB" i="1" dirty="0" smtClean="0"/>
              <a:t>N</a:t>
            </a:r>
            <a:r>
              <a:rPr lang="en-GB" dirty="0" smtClean="0"/>
              <a:t> cards, and that each coup/round requires up to </a:t>
            </a:r>
            <a:r>
              <a:rPr lang="en-GB" i="1" dirty="0" smtClean="0"/>
              <a:t>m</a:t>
            </a:r>
            <a:r>
              <a:rPr lang="en-GB" dirty="0" smtClean="0"/>
              <a:t> cards to be completed.</a:t>
            </a:r>
          </a:p>
          <a:p>
            <a:r>
              <a:rPr lang="en-GB" dirty="0" smtClean="0"/>
              <a:t>The deck is reshuffled if fewer than </a:t>
            </a:r>
            <a:r>
              <a:rPr lang="en-GB" i="1" dirty="0" smtClean="0"/>
              <a:t>m</a:t>
            </a:r>
            <a:r>
              <a:rPr lang="en-GB" dirty="0" smtClean="0"/>
              <a:t> cards remain.</a:t>
            </a:r>
          </a:p>
          <a:p>
            <a:r>
              <a:rPr lang="en-GB" dirty="0" smtClean="0"/>
              <a:t>Assume that the player plays a </a:t>
            </a:r>
            <a:r>
              <a:rPr lang="en-GB" i="1" dirty="0" smtClean="0"/>
              <a:t>fixed strategy </a:t>
            </a:r>
            <a:r>
              <a:rPr lang="en-GB" dirty="0" smtClean="0"/>
              <a:t>that does not vary depending on the cards that have been seen.</a:t>
            </a:r>
          </a:p>
          <a:p>
            <a:r>
              <a:rPr lang="en-GB" dirty="0" smtClean="0"/>
              <a:t>We represent our cards using indexed random variables as before.</a:t>
            </a:r>
          </a:p>
        </p:txBody>
      </p:sp>
    </p:spTree>
    <p:extLst>
      <p:ext uri="{BB962C8B-B14F-4D97-AF65-F5344CB8AC3E}">
        <p14:creationId xmlns:p14="http://schemas.microsoft.com/office/powerpoint/2010/main" val="252732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Generalised fixed strategy model - profit per unit bet and conditional expected profit per unit bet. </a:t>
            </a:r>
            <a:endParaRPr lang="en-GB" dirty="0"/>
          </a:p>
        </p:txBody>
      </p:sp>
      <p:pic>
        <p:nvPicPr>
          <p:cNvPr id="7" name="Content Placeholder 6"/>
          <p:cNvPicPr>
            <a:picLocks noGrp="1" noChangeAspect="1"/>
          </p:cNvPicPr>
          <p:nvPr>
            <p:ph idx="1"/>
          </p:nvPr>
        </p:nvPicPr>
        <p:blipFill>
          <a:blip r:embed="rId2"/>
          <a:stretch>
            <a:fillRect/>
          </a:stretch>
        </p:blipFill>
        <p:spPr>
          <a:xfrm>
            <a:off x="1773932" y="1556792"/>
            <a:ext cx="8849717" cy="5107707"/>
          </a:xfrm>
          <a:prstGeom prst="rect">
            <a:avLst/>
          </a:prstGeom>
        </p:spPr>
      </p:pic>
    </p:spTree>
    <p:extLst>
      <p:ext uri="{BB962C8B-B14F-4D97-AF65-F5344CB8AC3E}">
        <p14:creationId xmlns:p14="http://schemas.microsoft.com/office/powerpoint/2010/main" val="77189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996" y="332656"/>
            <a:ext cx="8208912" cy="663773"/>
          </a:xfrm>
        </p:spPr>
        <p:txBody>
          <a:bodyPr/>
          <a:lstStyle/>
          <a:p>
            <a:r>
              <a:rPr lang="en-GB" dirty="0" smtClean="0"/>
              <a:t>FTCC: fixed strategy, </a:t>
            </a:r>
            <a:r>
              <a:rPr lang="en-GB" dirty="0" err="1" smtClean="0"/>
              <a:t>Ethier</a:t>
            </a:r>
            <a:r>
              <a:rPr lang="en-GB" dirty="0" smtClean="0"/>
              <a:t>, S. (2010)</a:t>
            </a:r>
            <a:endParaRPr lang="en-GB" dirty="0"/>
          </a:p>
        </p:txBody>
      </p:sp>
      <p:pic>
        <p:nvPicPr>
          <p:cNvPr id="9" name="Content Placeholder 8"/>
          <p:cNvPicPr>
            <a:picLocks noGrp="1" noChangeAspect="1"/>
          </p:cNvPicPr>
          <p:nvPr>
            <p:ph idx="1"/>
          </p:nvPr>
        </p:nvPicPr>
        <p:blipFill>
          <a:blip r:embed="rId2"/>
          <a:stretch>
            <a:fillRect/>
          </a:stretch>
        </p:blipFill>
        <p:spPr>
          <a:xfrm>
            <a:off x="3466739" y="1124744"/>
            <a:ext cx="5975426" cy="5489055"/>
          </a:xfrm>
          <a:prstGeom prst="rect">
            <a:avLst/>
          </a:prstGeom>
        </p:spPr>
      </p:pic>
    </p:spTree>
    <p:extLst>
      <p:ext uri="{BB962C8B-B14F-4D97-AF65-F5344CB8AC3E}">
        <p14:creationId xmlns:p14="http://schemas.microsoft.com/office/powerpoint/2010/main" val="406811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FTCC: The existence of profit opportunities.</a:t>
            </a:r>
            <a:endParaRPr lang="en-GB" dirty="0"/>
          </a:p>
        </p:txBody>
      </p:sp>
      <p:sp>
        <p:nvSpPr>
          <p:cNvPr id="3" name="Content Placeholder 2"/>
          <p:cNvSpPr>
            <a:spLocks noGrp="1"/>
          </p:cNvSpPr>
          <p:nvPr>
            <p:ph idx="1"/>
          </p:nvPr>
        </p:nvSpPr>
        <p:spPr>
          <a:xfrm>
            <a:off x="1610380" y="1700808"/>
            <a:ext cx="9782801" cy="4608512"/>
          </a:xfrm>
        </p:spPr>
        <p:txBody>
          <a:bodyPr>
            <a:normAutofit fontScale="55000" lnSpcReduction="20000"/>
          </a:bodyPr>
          <a:lstStyle/>
          <a:p>
            <a:pPr marL="0" indent="0">
              <a:buNone/>
            </a:pPr>
            <a:r>
              <a:rPr lang="en-GB" dirty="0"/>
              <a:t>This is a </a:t>
            </a:r>
            <a:r>
              <a:rPr lang="en-GB" i="1" dirty="0"/>
              <a:t>proven theorem </a:t>
            </a:r>
            <a:r>
              <a:rPr lang="en-GB" dirty="0"/>
              <a:t>so that these results will hold true for </a:t>
            </a:r>
            <a:r>
              <a:rPr lang="en-GB" i="1" dirty="0"/>
              <a:t>all</a:t>
            </a:r>
            <a:r>
              <a:rPr lang="en-GB" dirty="0"/>
              <a:t> conceivable card games involving sampling without replacement and dependent trials that are appropriately described by the general fixed strategy model</a:t>
            </a:r>
            <a:r>
              <a:rPr lang="en-GB" dirty="0" smtClean="0"/>
              <a:t>.</a:t>
            </a:r>
          </a:p>
          <a:p>
            <a:r>
              <a:rPr lang="en-GB" dirty="0" smtClean="0"/>
              <a:t>1) The mean of the conditional expected profit per unit bet is </a:t>
            </a:r>
            <a:r>
              <a:rPr lang="en-GB" i="1" dirty="0" smtClean="0"/>
              <a:t>constant</a:t>
            </a:r>
            <a:r>
              <a:rPr lang="en-GB" dirty="0" smtClean="0"/>
              <a:t> as the deck becomes more depleted.</a:t>
            </a:r>
          </a:p>
          <a:p>
            <a:r>
              <a:rPr lang="en-GB" dirty="0" smtClean="0"/>
              <a:t>2) The variance of the conditional expected profit per unit bet </a:t>
            </a:r>
            <a:r>
              <a:rPr lang="en-GB" i="1" dirty="0" smtClean="0"/>
              <a:t>increases (monotonically) </a:t>
            </a:r>
            <a:r>
              <a:rPr lang="en-GB" dirty="0" smtClean="0"/>
              <a:t>as the deck</a:t>
            </a:r>
            <a:r>
              <a:rPr lang="en-GB" i="1" dirty="0" smtClean="0"/>
              <a:t> </a:t>
            </a:r>
            <a:r>
              <a:rPr lang="en-GB" dirty="0" smtClean="0"/>
              <a:t>becomes more depleted.</a:t>
            </a:r>
          </a:p>
          <a:p>
            <a:pPr lvl="1"/>
            <a:r>
              <a:rPr lang="en-GB" b="1" dirty="0" smtClean="0"/>
              <a:t>This implies that there may exist profit opportunities under certain conditions*.</a:t>
            </a:r>
          </a:p>
          <a:p>
            <a:pPr lvl="1"/>
            <a:r>
              <a:rPr lang="en-GB" b="1" dirty="0" smtClean="0"/>
              <a:t>In a Blackjack context, the conditional expected profit per unit bet will fluctuate from coup to coup about the mean.</a:t>
            </a:r>
          </a:p>
          <a:p>
            <a:pPr lvl="1"/>
            <a:r>
              <a:rPr lang="en-GB" b="1" dirty="0" smtClean="0"/>
              <a:t>It indicates advantage to the House when it is negative and advantage to the player when it is positive.</a:t>
            </a:r>
          </a:p>
          <a:p>
            <a:pPr lvl="1"/>
            <a:r>
              <a:rPr lang="en-GB" b="1" dirty="0" smtClean="0"/>
              <a:t>As the deck becomes progressively more depleted, these fluctuations become greater.</a:t>
            </a:r>
          </a:p>
          <a:p>
            <a:r>
              <a:rPr lang="en-GB" dirty="0" smtClean="0"/>
              <a:t>Refer to the PMF plots of the conditional expected profit per unit bet for red-black as an example if you are having trouble developing a mental model of what this looks like visually.</a:t>
            </a:r>
          </a:p>
          <a:p>
            <a:r>
              <a:rPr lang="en-GB" b="1" dirty="0" smtClean="0"/>
              <a:t>An example of a strategy that could, in principle*, be used to systematically exploit the profit opportunities predicted by FTCC:</a:t>
            </a:r>
          </a:p>
          <a:p>
            <a:r>
              <a:rPr lang="en-GB" b="1" dirty="0" smtClean="0"/>
              <a:t>1. When the conditional expected profit per unit bet is positive, raise bets.</a:t>
            </a:r>
          </a:p>
          <a:p>
            <a:r>
              <a:rPr lang="en-GB" b="1" dirty="0" smtClean="0"/>
              <a:t>2. When the conditional expected profit per unit bet is negative, either refrain from betting, or make a fishing bet.</a:t>
            </a:r>
          </a:p>
          <a:p>
            <a:r>
              <a:rPr lang="en-GB" b="1" dirty="0" smtClean="0"/>
              <a:t>This was possible for red-black, but what obstacles are there preventing us from using this in practice for more complex card games?</a:t>
            </a:r>
            <a:endParaRPr lang="en-GB" dirty="0" smtClean="0"/>
          </a:p>
          <a:p>
            <a:endParaRPr lang="en-GB" dirty="0"/>
          </a:p>
        </p:txBody>
      </p:sp>
    </p:spTree>
    <p:extLst>
      <p:ext uri="{BB962C8B-B14F-4D97-AF65-F5344CB8AC3E}">
        <p14:creationId xmlns:p14="http://schemas.microsoft.com/office/powerpoint/2010/main" val="106265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FTCC: Discussion.</a:t>
            </a:r>
            <a:endParaRPr lang="en-GB" dirty="0"/>
          </a:p>
        </p:txBody>
      </p:sp>
      <p:sp>
        <p:nvSpPr>
          <p:cNvPr id="3" name="Content Placeholder 2"/>
          <p:cNvSpPr>
            <a:spLocks noGrp="1"/>
          </p:cNvSpPr>
          <p:nvPr>
            <p:ph idx="1"/>
          </p:nvPr>
        </p:nvSpPr>
        <p:spPr>
          <a:xfrm>
            <a:off x="1593436" y="1605312"/>
            <a:ext cx="9782801" cy="5251723"/>
          </a:xfrm>
        </p:spPr>
        <p:txBody>
          <a:bodyPr>
            <a:normAutofit fontScale="55000" lnSpcReduction="20000"/>
          </a:bodyPr>
          <a:lstStyle/>
          <a:p>
            <a:r>
              <a:rPr lang="en-GB" dirty="0" smtClean="0"/>
              <a:t>There remains a number of core issues that remain a barrier to implementing the previous suggested strategy.</a:t>
            </a:r>
          </a:p>
          <a:p>
            <a:r>
              <a:rPr lang="en-GB" dirty="0" smtClean="0"/>
              <a:t>We were able to devise a strategy to systematically profit in red-black due to the simplicity of the calculations.</a:t>
            </a:r>
          </a:p>
          <a:p>
            <a:r>
              <a:rPr lang="en-GB" dirty="0" smtClean="0"/>
              <a:t>The key simplicities:</a:t>
            </a:r>
          </a:p>
          <a:p>
            <a:r>
              <a:rPr lang="en-GB" dirty="0" smtClean="0"/>
              <a:t>1. </a:t>
            </a:r>
            <a:r>
              <a:rPr lang="en-GB" dirty="0"/>
              <a:t>C</a:t>
            </a:r>
            <a:r>
              <a:rPr lang="en-GB" dirty="0" smtClean="0"/>
              <a:t>onditional expected profit per unit bet could be computed </a:t>
            </a:r>
            <a:r>
              <a:rPr lang="en-GB" i="1" dirty="0" smtClean="0"/>
              <a:t>exactly.</a:t>
            </a:r>
            <a:endParaRPr lang="en-GB" dirty="0" smtClean="0"/>
          </a:p>
          <a:p>
            <a:pPr lvl="1"/>
            <a:r>
              <a:rPr lang="en-GB" dirty="0"/>
              <a:t>W</a:t>
            </a:r>
            <a:r>
              <a:rPr lang="en-GB" dirty="0" smtClean="0"/>
              <a:t>e derived an </a:t>
            </a:r>
            <a:r>
              <a:rPr lang="en-GB" i="1" dirty="0" smtClean="0"/>
              <a:t>exact, analytic </a:t>
            </a:r>
            <a:r>
              <a:rPr lang="en-GB" dirty="0" smtClean="0"/>
              <a:t>expression for the conditional expected profit per unit bet, allowing us to calculate whether this was positive or negative.</a:t>
            </a:r>
          </a:p>
          <a:p>
            <a:r>
              <a:rPr lang="en-GB" dirty="0" smtClean="0"/>
              <a:t>2. A simple {+1,-1} point count system could be used, and under this system, the </a:t>
            </a:r>
            <a:r>
              <a:rPr lang="en-GB" i="1" dirty="0" smtClean="0"/>
              <a:t>true count </a:t>
            </a:r>
            <a:r>
              <a:rPr lang="en-GB" dirty="0" smtClean="0"/>
              <a:t>was exactly equal to the </a:t>
            </a:r>
            <a:r>
              <a:rPr lang="en-GB" i="1" dirty="0" smtClean="0"/>
              <a:t>conditional profit per unit bet</a:t>
            </a:r>
            <a:r>
              <a:rPr lang="en-GB" dirty="0" smtClean="0"/>
              <a:t>.</a:t>
            </a:r>
          </a:p>
          <a:p>
            <a:pPr lvl="1"/>
            <a:r>
              <a:rPr lang="en-GB" dirty="0" smtClean="0"/>
              <a:t>This was shown by rearranging the conditional expected profit per unit bet formula.</a:t>
            </a:r>
          </a:p>
          <a:p>
            <a:pPr lvl="1"/>
            <a:r>
              <a:rPr lang="en-GB" dirty="0" smtClean="0"/>
              <a:t>This means that the point count system could be used in place of computing the conditional expected profit per unit bet.</a:t>
            </a:r>
          </a:p>
          <a:p>
            <a:r>
              <a:rPr lang="en-GB" dirty="0" smtClean="0"/>
              <a:t>In practice, the point count system introduced a more practicable system with respect to the computational burden required, with no loss of “information”.</a:t>
            </a:r>
          </a:p>
          <a:p>
            <a:pPr lvl="1"/>
            <a:r>
              <a:rPr lang="en-GB" dirty="0" smtClean="0"/>
              <a:t> As it’s easier to compute the </a:t>
            </a:r>
            <a:r>
              <a:rPr lang="en-GB" i="1" dirty="0" smtClean="0"/>
              <a:t>true count</a:t>
            </a:r>
            <a:r>
              <a:rPr lang="en-GB" dirty="0" smtClean="0"/>
              <a:t> than the </a:t>
            </a:r>
            <a:r>
              <a:rPr lang="en-GB" i="1" dirty="0" smtClean="0"/>
              <a:t>proportion of unseen cards in the deck.</a:t>
            </a:r>
          </a:p>
          <a:p>
            <a:pPr lvl="1"/>
            <a:r>
              <a:rPr lang="en-GB" dirty="0" smtClean="0"/>
              <a:t>This ease did not come with a cost in terms of binning potentially useful information about the conditional expected profit per unit bet.</a:t>
            </a:r>
          </a:p>
          <a:p>
            <a:pPr lvl="1"/>
            <a:r>
              <a:rPr lang="en-GB" b="1" dirty="0" smtClean="0"/>
              <a:t>Revisit the expressions and assess this final point on practicability in red-black for yourself.</a:t>
            </a:r>
          </a:p>
          <a:p>
            <a:r>
              <a:rPr lang="en-GB" b="1" dirty="0" smtClean="0"/>
              <a:t>In light of the tractable and practicably implementable calculations, it is difficult to appreciate the results that the FTCC provides in red-black.</a:t>
            </a:r>
          </a:p>
        </p:txBody>
      </p:sp>
    </p:spTree>
    <p:extLst>
      <p:ext uri="{BB962C8B-B14F-4D97-AF65-F5344CB8AC3E}">
        <p14:creationId xmlns:p14="http://schemas.microsoft.com/office/powerpoint/2010/main" val="201264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FTCC: Some of the issues Blackjack raises.</a:t>
            </a:r>
            <a:endParaRPr lang="en-GB" dirty="0"/>
          </a:p>
        </p:txBody>
      </p:sp>
      <p:sp>
        <p:nvSpPr>
          <p:cNvPr id="3" name="Content Placeholder 2"/>
          <p:cNvSpPr>
            <a:spLocks noGrp="1"/>
          </p:cNvSpPr>
          <p:nvPr>
            <p:ph idx="1"/>
          </p:nvPr>
        </p:nvSpPr>
        <p:spPr>
          <a:xfrm>
            <a:off x="1593436" y="1600200"/>
            <a:ext cx="9782801" cy="4853136"/>
          </a:xfrm>
        </p:spPr>
        <p:txBody>
          <a:bodyPr>
            <a:normAutofit fontScale="55000" lnSpcReduction="20000"/>
          </a:bodyPr>
          <a:lstStyle/>
          <a:p>
            <a:r>
              <a:rPr lang="en-GB" dirty="0" smtClean="0"/>
              <a:t>For Blackjack:</a:t>
            </a:r>
          </a:p>
          <a:p>
            <a:r>
              <a:rPr lang="en-GB" dirty="0" smtClean="0"/>
              <a:t>1. Exact computation of conditional expected profit per unit bet </a:t>
            </a:r>
            <a:r>
              <a:rPr lang="en-GB" i="1" dirty="0" smtClean="0"/>
              <a:t>is not possible </a:t>
            </a:r>
            <a:r>
              <a:rPr lang="en-GB" dirty="0" smtClean="0"/>
              <a:t>for realistic settings likely to be encountered in a casino (e.g. using 6 decks), even with the aid of the computers.</a:t>
            </a:r>
          </a:p>
          <a:p>
            <a:pPr lvl="1"/>
            <a:r>
              <a:rPr lang="en-GB" dirty="0" smtClean="0"/>
              <a:t>Due to primarily combinatorial complexity of the game, and due to the current state of commercially available hardware/computing power, algorithms, and time constraints.</a:t>
            </a:r>
          </a:p>
          <a:p>
            <a:r>
              <a:rPr lang="en-GB" dirty="0" smtClean="0"/>
              <a:t>2. Related quantities of interest, such as the mean and variance, or CDFs of the conditional expected profit per unit bet therefore </a:t>
            </a:r>
            <a:r>
              <a:rPr lang="en-GB" i="1" dirty="0" smtClean="0"/>
              <a:t>also cannot be computed exactly</a:t>
            </a:r>
            <a:r>
              <a:rPr lang="en-GB" dirty="0" smtClean="0"/>
              <a:t>*.</a:t>
            </a:r>
          </a:p>
          <a:p>
            <a:pPr lvl="1"/>
            <a:r>
              <a:rPr lang="en-GB" dirty="0" err="1" smtClean="0"/>
              <a:t>Ethier</a:t>
            </a:r>
            <a:r>
              <a:rPr lang="en-GB" dirty="0" smtClean="0"/>
              <a:t> and Lee (2019): These “quantities would require 3.7 trillion evaluations of the basic strategy expectation (which itself is too complicated to be expressed as a rational function) and would be computationally prohibitive.</a:t>
            </a:r>
          </a:p>
          <a:p>
            <a:r>
              <a:rPr lang="en-GB" dirty="0" smtClean="0"/>
              <a:t>An implication of FTCC is due </a:t>
            </a:r>
            <a:r>
              <a:rPr lang="en-GB" dirty="0"/>
              <a:t>to the </a:t>
            </a:r>
            <a:r>
              <a:rPr lang="en-GB" dirty="0" smtClean="0"/>
              <a:t>(monotonically) </a:t>
            </a:r>
            <a:r>
              <a:rPr lang="en-GB" dirty="0"/>
              <a:t>increasing variance of the conditional expected profit per unit </a:t>
            </a:r>
            <a:r>
              <a:rPr lang="en-GB" dirty="0" smtClean="0"/>
              <a:t>bet, </a:t>
            </a:r>
            <a:r>
              <a:rPr lang="en-GB" dirty="0"/>
              <a:t>profit opportunities </a:t>
            </a:r>
            <a:r>
              <a:rPr lang="en-GB" dirty="0" smtClean="0"/>
              <a:t>may arise and </a:t>
            </a:r>
            <a:r>
              <a:rPr lang="en-GB" dirty="0"/>
              <a:t>these occur when the conditional </a:t>
            </a:r>
            <a:r>
              <a:rPr lang="en-GB" dirty="0" smtClean="0"/>
              <a:t>expected profit per unit bet is positive.</a:t>
            </a:r>
          </a:p>
          <a:p>
            <a:r>
              <a:rPr lang="en-GB" dirty="0" smtClean="0"/>
              <a:t>However, if </a:t>
            </a:r>
            <a:r>
              <a:rPr lang="en-GB" i="1" dirty="0" smtClean="0"/>
              <a:t>we cannot even compute </a:t>
            </a:r>
            <a:r>
              <a:rPr lang="en-GB" dirty="0" smtClean="0"/>
              <a:t>the conditional expected profit per unit bet </a:t>
            </a:r>
            <a:r>
              <a:rPr lang="en-GB" i="1" dirty="0" smtClean="0"/>
              <a:t>with the aid of computers</a:t>
            </a:r>
            <a:r>
              <a:rPr lang="en-GB" dirty="0" smtClean="0"/>
              <a:t>:-</a:t>
            </a:r>
          </a:p>
          <a:p>
            <a:r>
              <a:rPr lang="en-GB" b="1" dirty="0" smtClean="0"/>
              <a:t>How can we expect to identify profit opportunities, i.e. coups where the conditional expected profit per unit bet is positive, in a real-life casino setting in a way which can implemented by a player with average cognitive abilities?</a:t>
            </a:r>
          </a:p>
          <a:p>
            <a:r>
              <a:rPr lang="en-GB" b="1" dirty="0" smtClean="0"/>
              <a:t>Take some time to appreciate that in spite of this difficulty, remarkably, human ingenuity still managed to devise a practicable strategy that could be implemented in a casino without computers.</a:t>
            </a:r>
          </a:p>
          <a:p>
            <a:r>
              <a:rPr lang="en-GB" sz="2000" dirty="0" smtClean="0"/>
              <a:t>*Would </a:t>
            </a:r>
            <a:r>
              <a:rPr lang="en-GB" sz="2000" dirty="0"/>
              <a:t>be nice to quantify the combinatorial, algorithmic and computational complexity a little more precisely – future endeavour.</a:t>
            </a:r>
          </a:p>
          <a:p>
            <a:endParaRPr lang="en-GB" dirty="0" smtClean="0"/>
          </a:p>
          <a:p>
            <a:endParaRPr lang="en-GB" dirty="0" smtClean="0"/>
          </a:p>
          <a:p>
            <a:pPr lvl="1"/>
            <a:endParaRPr lang="en-GB" dirty="0" smtClean="0"/>
          </a:p>
          <a:p>
            <a:endParaRPr lang="en-GB" dirty="0"/>
          </a:p>
        </p:txBody>
      </p:sp>
    </p:spTree>
    <p:extLst>
      <p:ext uri="{BB962C8B-B14F-4D97-AF65-F5344CB8AC3E}">
        <p14:creationId xmlns:p14="http://schemas.microsoft.com/office/powerpoint/2010/main" val="139523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Expected value as a statistical average.</a:t>
            </a:r>
            <a:endParaRPr lang="en-GB" dirty="0"/>
          </a:p>
        </p:txBody>
      </p:sp>
      <p:sp>
        <p:nvSpPr>
          <p:cNvPr id="3" name="Content Placeholder 2"/>
          <p:cNvSpPr>
            <a:spLocks noGrp="1"/>
          </p:cNvSpPr>
          <p:nvPr>
            <p:ph idx="1"/>
          </p:nvPr>
        </p:nvSpPr>
        <p:spPr>
          <a:xfrm>
            <a:off x="1593436" y="1600200"/>
            <a:ext cx="9782801" cy="4925144"/>
          </a:xfrm>
        </p:spPr>
        <p:txBody>
          <a:bodyPr>
            <a:normAutofit/>
          </a:bodyPr>
          <a:lstStyle/>
          <a:p>
            <a:r>
              <a:rPr lang="en-GB" dirty="0" smtClean="0"/>
              <a:t>The expected value as we have set out is an </a:t>
            </a:r>
            <a:r>
              <a:rPr lang="en-GB" i="1" dirty="0" smtClean="0"/>
              <a:t>asymptotic result.</a:t>
            </a:r>
            <a:endParaRPr lang="en-GB" dirty="0" smtClean="0"/>
          </a:p>
          <a:p>
            <a:r>
              <a:rPr lang="en-GB" dirty="0" smtClean="0"/>
              <a:t>The interpretation is that if we play multiple rounds, record our per-round profit/loss, and take an average to yield a number, that number will converge* to £20 as we play an infinite number of rounds.</a:t>
            </a:r>
          </a:p>
          <a:p>
            <a:r>
              <a:rPr lang="en-GB" b="1" dirty="0" smtClean="0"/>
              <a:t>Do you know of any statistical results linking sample means and population means? Which is the sample mean, and which is the population mean?</a:t>
            </a:r>
          </a:p>
          <a:p>
            <a:endParaRPr lang="en-GB" dirty="0"/>
          </a:p>
        </p:txBody>
      </p:sp>
    </p:spTree>
    <p:extLst>
      <p:ext uri="{BB962C8B-B14F-4D97-AF65-F5344CB8AC3E}">
        <p14:creationId xmlns:p14="http://schemas.microsoft.com/office/powerpoint/2010/main" val="155830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5980" y="1412776"/>
            <a:ext cx="8283272" cy="2654064"/>
          </a:xfrm>
        </p:spPr>
        <p:txBody>
          <a:bodyPr>
            <a:normAutofit/>
          </a:bodyPr>
          <a:lstStyle/>
          <a:p>
            <a:r>
              <a:rPr lang="en-GB" sz="3600" dirty="0" smtClean="0"/>
              <a:t>Quick question: Faced with the previous difficulties raised, do you have any ideas on how we might proceed?</a:t>
            </a:r>
            <a:endParaRPr lang="en-GB" sz="3600" dirty="0"/>
          </a:p>
        </p:txBody>
      </p:sp>
    </p:spTree>
    <p:extLst>
      <p:ext uri="{BB962C8B-B14F-4D97-AF65-F5344CB8AC3E}">
        <p14:creationId xmlns:p14="http://schemas.microsoft.com/office/powerpoint/2010/main" val="350561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Analytic and computational intractability – the orientation of modern applied mathematics, statistics.</a:t>
            </a:r>
            <a:endParaRPr lang="en-GB"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93436" y="1600200"/>
                <a:ext cx="9782801" cy="4709120"/>
              </a:xfrm>
            </p:spPr>
            <p:txBody>
              <a:bodyPr>
                <a:normAutofit fontScale="77500" lnSpcReduction="20000"/>
              </a:bodyPr>
              <a:lstStyle/>
              <a:p>
                <a:r>
                  <a:rPr lang="en-GB" dirty="0" smtClean="0"/>
                  <a:t>Much of modern, real-world applied mathematics and statistics is messy – there many instances in which we cannot derive analytic solutions for problems we have setup, but have to rely on approximations, or numerical methods.</a:t>
                </a:r>
              </a:p>
              <a:p>
                <a:r>
                  <a:rPr lang="en-GB" dirty="0" smtClean="0"/>
                  <a:t>Here are some examples:</a:t>
                </a:r>
              </a:p>
              <a:p>
                <a:pPr lvl="1"/>
                <a:r>
                  <a:rPr lang="en-GB" dirty="0" smtClean="0"/>
                  <a:t>Integral of </a:t>
                </a:r>
                <a14:m>
                  <m:oMath xmlns:m="http://schemas.openxmlformats.org/officeDocument/2006/math">
                    <m:f>
                      <m:fPr>
                        <m:ctrlPr>
                          <a:rPr lang="en-GB" i="1" smtClean="0">
                            <a:latin typeface="Cambria Math" panose="02040503050406030204" pitchFamily="18" charset="0"/>
                          </a:rPr>
                        </m:ctrlPr>
                      </m:fPr>
                      <m:num>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sin</m:t>
                            </m:r>
                          </m:fName>
                          <m:e>
                            <m:r>
                              <a:rPr lang="en-GB" b="0" i="1" smtClean="0">
                                <a:latin typeface="Cambria Math" panose="02040503050406030204" pitchFamily="18" charset="0"/>
                              </a:rPr>
                              <m:t>𝑥</m:t>
                            </m:r>
                          </m:e>
                        </m:func>
                      </m:num>
                      <m:den>
                        <m:r>
                          <a:rPr lang="en-GB" b="0" i="1" smtClean="0">
                            <a:latin typeface="Cambria Math" panose="02040503050406030204" pitchFamily="18" charset="0"/>
                          </a:rPr>
                          <m:t>𝑥</m:t>
                        </m:r>
                      </m:den>
                    </m:f>
                    <m:r>
                      <a:rPr lang="en-GB" b="0" i="1" smtClean="0">
                        <a:latin typeface="Cambria Math" panose="02040503050406030204" pitchFamily="18" charset="0"/>
                      </a:rPr>
                      <m:t>.</m:t>
                    </m:r>
                  </m:oMath>
                </a14:m>
                <a:endParaRPr lang="en-GB" dirty="0" smtClean="0"/>
              </a:p>
              <a:p>
                <a:pPr lvl="1"/>
                <a:r>
                  <a:rPr lang="en-GB" dirty="0" smtClean="0"/>
                  <a:t>3-body problem in classical mechanics.</a:t>
                </a:r>
              </a:p>
              <a:p>
                <a:pPr lvl="1"/>
                <a:r>
                  <a:rPr lang="en-GB" dirty="0" smtClean="0"/>
                  <a:t>Black-Scholes partial differential equation for European options pricing.</a:t>
                </a:r>
              </a:p>
              <a:p>
                <a:pPr lvl="1"/>
                <a:r>
                  <a:rPr lang="en-GB" dirty="0" err="1" smtClean="0"/>
                  <a:t>Variational</a:t>
                </a:r>
                <a:r>
                  <a:rPr lang="en-GB" dirty="0" smtClean="0"/>
                  <a:t> approximations to the exact </a:t>
                </a:r>
                <a:r>
                  <a:rPr lang="en-GB" dirty="0" err="1" smtClean="0"/>
                  <a:t>wavefunction</a:t>
                </a:r>
                <a:r>
                  <a:rPr lang="en-GB" dirty="0" smtClean="0"/>
                  <a:t> and energy in quantum mechanics.</a:t>
                </a:r>
              </a:p>
              <a:p>
                <a:pPr lvl="1"/>
                <a:r>
                  <a:rPr lang="en-GB" dirty="0" smtClean="0"/>
                  <a:t>Mean-field approximations for evaluating partition functions in </a:t>
                </a:r>
                <a:r>
                  <a:rPr lang="en-GB" dirty="0" err="1" smtClean="0"/>
                  <a:t>Ising</a:t>
                </a:r>
                <a:r>
                  <a:rPr lang="en-GB" dirty="0" smtClean="0"/>
                  <a:t> models.</a:t>
                </a:r>
              </a:p>
              <a:p>
                <a:pPr lvl="1"/>
                <a:r>
                  <a:rPr lang="en-GB" dirty="0" smtClean="0"/>
                  <a:t>Monte Carlo methods for modelling neutron diffusion in a medium (Manhattan Project).</a:t>
                </a:r>
              </a:p>
              <a:p>
                <a:pPr lvl="1"/>
                <a:r>
                  <a:rPr lang="en-GB" dirty="0" smtClean="0"/>
                  <a:t>Monte Carlo methods for approximating intractable posterior normalisation constants in Bayesian statistics.</a:t>
                </a:r>
              </a:p>
              <a:p>
                <a:pPr lvl="1"/>
                <a:r>
                  <a:rPr lang="en-GB" dirty="0" smtClean="0"/>
                  <a:t>Training a neural networks for object recognition/optimising loss functions.</a:t>
                </a:r>
              </a:p>
              <a:p>
                <a:pPr lvl="1"/>
                <a:r>
                  <a:rPr lang="en-GB" dirty="0" smtClean="0"/>
                  <a:t>Stochastic optimisation algorithms for working with massive datasets.</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93436" y="1600200"/>
                <a:ext cx="9782801" cy="4709120"/>
              </a:xfrm>
              <a:blipFill rotWithShape="0">
                <a:blip r:embed="rId2"/>
                <a:stretch>
                  <a:fillRect l="-685" t="-2850" b="-1036"/>
                </a:stretch>
              </a:blipFill>
            </p:spPr>
            <p:txBody>
              <a:bodyPr/>
              <a:lstStyle/>
              <a:p>
                <a:r>
                  <a:rPr lang="en-GB">
                    <a:noFill/>
                  </a:rPr>
                  <a:t> </a:t>
                </a:r>
              </a:p>
            </p:txBody>
          </p:sp>
        </mc:Fallback>
      </mc:AlternateContent>
    </p:spTree>
    <p:extLst>
      <p:ext uri="{BB962C8B-B14F-4D97-AF65-F5344CB8AC3E}">
        <p14:creationId xmlns:p14="http://schemas.microsoft.com/office/powerpoint/2010/main" val="6561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Connections with information theory and communications engineering.</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73784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10036" y="1484784"/>
            <a:ext cx="8329031" cy="2680127"/>
          </a:xfrm>
        </p:spPr>
        <p:txBody>
          <a:bodyPr/>
          <a:lstStyle/>
          <a:p>
            <a:r>
              <a:rPr lang="en-GB" sz="4400" b="1" dirty="0" smtClean="0"/>
              <a:t>Part </a:t>
            </a:r>
            <a:r>
              <a:rPr lang="en-GB" sz="4400" b="1" dirty="0" err="1" smtClean="0"/>
              <a:t>IIIb</a:t>
            </a:r>
            <a:r>
              <a:rPr lang="en-GB" sz="4400" b="1" dirty="0" smtClean="0"/>
              <a:t> – Proof of the Fundamental Theorem of Card Counting (FTCC).</a:t>
            </a:r>
            <a:endParaRPr lang="en-GB" sz="4400" b="1" dirty="0"/>
          </a:p>
        </p:txBody>
      </p:sp>
    </p:spTree>
    <p:extLst>
      <p:ext uri="{BB962C8B-B14F-4D97-AF65-F5344CB8AC3E}">
        <p14:creationId xmlns:p14="http://schemas.microsoft.com/office/powerpoint/2010/main" val="287058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Proof of the FTCC (fixed strategy).</a:t>
            </a:r>
            <a:endParaRPr lang="en-GB" dirty="0"/>
          </a:p>
        </p:txBody>
      </p:sp>
      <p:sp>
        <p:nvSpPr>
          <p:cNvPr id="3" name="Content Placeholder 2"/>
          <p:cNvSpPr>
            <a:spLocks noGrp="1"/>
          </p:cNvSpPr>
          <p:nvPr>
            <p:ph idx="1"/>
          </p:nvPr>
        </p:nvSpPr>
        <p:spPr>
          <a:xfrm>
            <a:off x="1593436" y="1600200"/>
            <a:ext cx="9782801" cy="4709120"/>
          </a:xfrm>
        </p:spPr>
        <p:txBody>
          <a:bodyPr>
            <a:normAutofit fontScale="92500" lnSpcReduction="20000"/>
          </a:bodyPr>
          <a:lstStyle/>
          <a:p>
            <a:r>
              <a:rPr lang="en-GB" dirty="0" smtClean="0"/>
              <a:t>The proof in </a:t>
            </a:r>
            <a:r>
              <a:rPr lang="en-GB" dirty="0" err="1" smtClean="0"/>
              <a:t>Ethier</a:t>
            </a:r>
            <a:r>
              <a:rPr lang="en-GB" dirty="0" smtClean="0"/>
              <a:t> and Levin (2005) and </a:t>
            </a:r>
            <a:r>
              <a:rPr lang="en-GB" dirty="0" err="1" smtClean="0"/>
              <a:t>Ethier</a:t>
            </a:r>
            <a:r>
              <a:rPr lang="en-GB" dirty="0" smtClean="0"/>
              <a:t> (2010), is written in the spirit of mathematicians, that is, concise; which can be terse if you are unfamiliar with some of the concepts.</a:t>
            </a:r>
          </a:p>
          <a:p>
            <a:r>
              <a:rPr lang="en-GB" dirty="0" smtClean="0"/>
              <a:t>These are written for a target audience whom the authors assume have fluency with these unfamiliar concepts (i.e. mathematicians); or assuming that you have acquainted yourself with earlier pre-requisite chapters in the book.</a:t>
            </a:r>
          </a:p>
          <a:p>
            <a:r>
              <a:rPr lang="en-GB" dirty="0" smtClean="0"/>
              <a:t>In this section, we will walk through this proof at a level that assumes less familiarity with the concepts being used (college/high-school level), and so we are more explicit in the steps used in the chain of reasoning.</a:t>
            </a:r>
          </a:p>
          <a:p>
            <a:r>
              <a:rPr lang="en-GB" dirty="0" smtClean="0"/>
              <a:t>But first we need to develop some more tools.</a:t>
            </a:r>
          </a:p>
          <a:p>
            <a:r>
              <a:rPr lang="en-GB" dirty="0" smtClean="0"/>
              <a:t>This would not be possible to do in one presentation, </a:t>
            </a:r>
          </a:p>
          <a:p>
            <a:pPr lvl="1"/>
            <a:endParaRPr lang="en-GB" dirty="0"/>
          </a:p>
        </p:txBody>
      </p:sp>
    </p:spTree>
    <p:extLst>
      <p:ext uri="{BB962C8B-B14F-4D97-AF65-F5344CB8AC3E}">
        <p14:creationId xmlns:p14="http://schemas.microsoft.com/office/powerpoint/2010/main" val="68435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smtClean="0"/>
              <a:t>Proof of FTCC, </a:t>
            </a:r>
            <a:r>
              <a:rPr lang="en-GB" cap="none" dirty="0" err="1" smtClean="0"/>
              <a:t>Ethier</a:t>
            </a:r>
            <a:r>
              <a:rPr lang="en-GB" cap="none" dirty="0" smtClean="0"/>
              <a:t>, S. (2010).</a:t>
            </a:r>
            <a:endParaRPr lang="en-GB" cap="none" dirty="0"/>
          </a:p>
        </p:txBody>
      </p:sp>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en-GB" dirty="0" smtClean="0"/>
              <a:t>Notice that the proof is quite concise.</a:t>
            </a:r>
          </a:p>
          <a:p>
            <a:pPr marL="342900" indent="-342900">
              <a:buFont typeface="Arial" panose="020B0604020202020204" pitchFamily="34" charset="0"/>
              <a:buChar char="•"/>
            </a:pPr>
            <a:r>
              <a:rPr lang="en-GB" dirty="0" smtClean="0"/>
              <a:t>However, we will need to develop the appropriate tools and results to understand the reasoning being used. </a:t>
            </a:r>
          </a:p>
          <a:p>
            <a:pPr marL="342900" indent="-342900">
              <a:buFont typeface="Arial" panose="020B0604020202020204" pitchFamily="34" charset="0"/>
              <a:buChar char="•"/>
            </a:pPr>
            <a:r>
              <a:rPr lang="en-GB" dirty="0" smtClean="0"/>
              <a:t>We will do so with a view to conveying what is necessary for intuitive understanding, without getting tied up in excessive rigour.</a:t>
            </a:r>
          </a:p>
          <a:p>
            <a:endParaRPr lang="en-GB" dirty="0" smtClean="0"/>
          </a:p>
          <a:p>
            <a:endParaRPr lang="en-GB" dirty="0" smtClean="0"/>
          </a:p>
          <a:p>
            <a:pPr marL="342900" indent="-342900">
              <a:buFont typeface="Arial" panose="020B0604020202020204" pitchFamily="34" charset="0"/>
              <a:buChar char="•"/>
            </a:pPr>
            <a:endParaRPr lang="en-GB" dirty="0"/>
          </a:p>
        </p:txBody>
      </p:sp>
      <p:pic>
        <p:nvPicPr>
          <p:cNvPr id="12" name="Content Placeholder 11"/>
          <p:cNvPicPr>
            <a:picLocks noGrp="1" noChangeAspect="1"/>
          </p:cNvPicPr>
          <p:nvPr>
            <p:ph idx="1"/>
          </p:nvPr>
        </p:nvPicPr>
        <p:blipFill>
          <a:blip r:embed="rId2"/>
          <a:stretch>
            <a:fillRect/>
          </a:stretch>
        </p:blipFill>
        <p:spPr>
          <a:xfrm>
            <a:off x="5302324" y="1196752"/>
            <a:ext cx="6196012" cy="5248292"/>
          </a:xfrm>
          <a:prstGeom prst="rect">
            <a:avLst/>
          </a:prstGeom>
        </p:spPr>
      </p:pic>
    </p:spTree>
    <p:extLst>
      <p:ext uri="{BB962C8B-B14F-4D97-AF65-F5344CB8AC3E}">
        <p14:creationId xmlns:p14="http://schemas.microsoft.com/office/powerpoint/2010/main" val="336105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normAutofit/>
          </a:bodyPr>
          <a:lstStyle/>
          <a:p>
            <a:r>
              <a:rPr lang="en-GB" dirty="0"/>
              <a:t>We need to develop the following tools and </a:t>
            </a:r>
            <a:r>
              <a:rPr lang="en-GB" dirty="0" smtClean="0"/>
              <a:t>results. We do so for </a:t>
            </a:r>
            <a:r>
              <a:rPr lang="en-GB" i="1" dirty="0" smtClean="0"/>
              <a:t>discrete random variables.</a:t>
            </a:r>
          </a:p>
          <a:p>
            <a:r>
              <a:rPr lang="en-GB" dirty="0"/>
              <a:t>Conditional expectations using random vectors, useful </a:t>
            </a:r>
            <a:r>
              <a:rPr lang="en-GB" dirty="0" smtClean="0"/>
              <a:t>properties.</a:t>
            </a:r>
          </a:p>
          <a:p>
            <a:r>
              <a:rPr lang="en-GB" dirty="0" smtClean="0"/>
              <a:t>Convex functions.</a:t>
            </a:r>
          </a:p>
          <a:p>
            <a:r>
              <a:rPr lang="en-GB" dirty="0" smtClean="0"/>
              <a:t>Jensen’s inequality (classical, probabilistic, conditional forms).</a:t>
            </a:r>
          </a:p>
          <a:p>
            <a:r>
              <a:rPr lang="en-GB" dirty="0" smtClean="0"/>
              <a:t>Exchangeable </a:t>
            </a:r>
            <a:r>
              <a:rPr lang="en-GB" dirty="0"/>
              <a:t>random </a:t>
            </a:r>
            <a:r>
              <a:rPr lang="en-GB" dirty="0" smtClean="0"/>
              <a:t>variables.</a:t>
            </a:r>
          </a:p>
          <a:p>
            <a:r>
              <a:rPr lang="en-GB" dirty="0" smtClean="0"/>
              <a:t>Martingales </a:t>
            </a:r>
            <a:r>
              <a:rPr lang="en-GB" dirty="0"/>
              <a:t>(specifically, </a:t>
            </a:r>
            <a:r>
              <a:rPr lang="en-GB" dirty="0" err="1"/>
              <a:t>Doob’s</a:t>
            </a:r>
            <a:r>
              <a:rPr lang="en-GB" dirty="0"/>
              <a:t> martingale</a:t>
            </a:r>
            <a:r>
              <a:rPr lang="en-GB" dirty="0" smtClean="0"/>
              <a:t>).</a:t>
            </a:r>
            <a:endParaRPr lang="en-GB" dirty="0"/>
          </a:p>
          <a:p>
            <a:endParaRPr lang="en-GB" dirty="0"/>
          </a:p>
        </p:txBody>
      </p:sp>
    </p:spTree>
    <p:extLst>
      <p:ext uri="{BB962C8B-B14F-4D97-AF65-F5344CB8AC3E}">
        <p14:creationId xmlns:p14="http://schemas.microsoft.com/office/powerpoint/2010/main" val="372144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Convex functions.</a:t>
            </a:r>
            <a:endParaRPr lang="en-GB" dirty="0"/>
          </a:p>
        </p:txBody>
      </p:sp>
      <p:pic>
        <p:nvPicPr>
          <p:cNvPr id="4" name="Content Placeholder 3"/>
          <p:cNvPicPr>
            <a:picLocks noGrp="1" noChangeAspect="1"/>
          </p:cNvPicPr>
          <p:nvPr>
            <p:ph idx="1"/>
          </p:nvPr>
        </p:nvPicPr>
        <p:blipFill>
          <a:blip r:embed="rId2"/>
          <a:stretch>
            <a:fillRect/>
          </a:stretch>
        </p:blipFill>
        <p:spPr>
          <a:xfrm>
            <a:off x="1703660" y="1484784"/>
            <a:ext cx="9562352" cy="5072820"/>
          </a:xfrm>
          <a:prstGeom prst="rect">
            <a:avLst/>
          </a:prstGeom>
        </p:spPr>
      </p:pic>
    </p:spTree>
    <p:extLst>
      <p:ext uri="{BB962C8B-B14F-4D97-AF65-F5344CB8AC3E}">
        <p14:creationId xmlns:p14="http://schemas.microsoft.com/office/powerpoint/2010/main" val="249818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Convex functions.</a:t>
            </a:r>
            <a:endParaRPr lang="en-GB" dirty="0"/>
          </a:p>
        </p:txBody>
      </p:sp>
      <p:pic>
        <p:nvPicPr>
          <p:cNvPr id="4" name="Content Placeholder 3"/>
          <p:cNvPicPr>
            <a:picLocks noGrp="1" noChangeAspect="1"/>
          </p:cNvPicPr>
          <p:nvPr>
            <p:ph idx="1"/>
          </p:nvPr>
        </p:nvPicPr>
        <p:blipFill>
          <a:blip r:embed="rId2"/>
          <a:stretch>
            <a:fillRect/>
          </a:stretch>
        </p:blipFill>
        <p:spPr>
          <a:xfrm>
            <a:off x="1593436" y="1556792"/>
            <a:ext cx="9749244" cy="4968552"/>
          </a:xfrm>
          <a:prstGeom prst="rect">
            <a:avLst/>
          </a:prstGeom>
        </p:spPr>
      </p:pic>
    </p:spTree>
    <p:extLst>
      <p:ext uri="{BB962C8B-B14F-4D97-AF65-F5344CB8AC3E}">
        <p14:creationId xmlns:p14="http://schemas.microsoft.com/office/powerpoint/2010/main" val="317392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Jensen’s inequality.</a:t>
            </a:r>
            <a:endParaRPr lang="en-GB" dirty="0"/>
          </a:p>
        </p:txBody>
      </p:sp>
      <p:pic>
        <p:nvPicPr>
          <p:cNvPr id="16" name="Content Placeholder 15"/>
          <p:cNvPicPr>
            <a:picLocks noGrp="1" noChangeAspect="1"/>
          </p:cNvPicPr>
          <p:nvPr>
            <p:ph idx="1"/>
          </p:nvPr>
        </p:nvPicPr>
        <p:blipFill>
          <a:blip r:embed="rId2"/>
          <a:stretch>
            <a:fillRect/>
          </a:stretch>
        </p:blipFill>
        <p:spPr>
          <a:xfrm>
            <a:off x="1615590" y="1628800"/>
            <a:ext cx="9760647" cy="4572000"/>
          </a:xfrm>
          <a:prstGeom prst="rect">
            <a:avLst/>
          </a:prstGeom>
        </p:spPr>
      </p:pic>
    </p:spTree>
    <p:extLst>
      <p:ext uri="{BB962C8B-B14F-4D97-AF65-F5344CB8AC3E}">
        <p14:creationId xmlns:p14="http://schemas.microsoft.com/office/powerpoint/2010/main" val="356482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Laws of Large Numbers (linking sample means and expected value).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Formal justification of the previous interpretation invokes the Laws of Large Numbers (there are two).</a:t>
            </a:r>
          </a:p>
          <a:p>
            <a:r>
              <a:rPr lang="en-GB" dirty="0" smtClean="0"/>
              <a:t>These are the </a:t>
            </a:r>
            <a:r>
              <a:rPr lang="en-GB" i="1" dirty="0" smtClean="0"/>
              <a:t>Weak Law of Large Numbers</a:t>
            </a:r>
            <a:r>
              <a:rPr lang="en-GB" dirty="0" smtClean="0"/>
              <a:t> and the </a:t>
            </a:r>
            <a:r>
              <a:rPr lang="en-GB" i="1" dirty="0" smtClean="0"/>
              <a:t>Strong Law of Large Numbers.</a:t>
            </a:r>
            <a:endParaRPr lang="en-GB" dirty="0" smtClean="0"/>
          </a:p>
          <a:p>
            <a:r>
              <a:rPr lang="en-GB" dirty="0" smtClean="0"/>
              <a:t>Both of them state that under certain conditions, the </a:t>
            </a:r>
            <a:r>
              <a:rPr lang="en-GB" i="1" dirty="0" smtClean="0"/>
              <a:t>sample mean</a:t>
            </a:r>
            <a:r>
              <a:rPr lang="en-GB" dirty="0" smtClean="0"/>
              <a:t> “converges”* to the </a:t>
            </a:r>
            <a:r>
              <a:rPr lang="en-GB" i="1" dirty="0" smtClean="0"/>
              <a:t>expected value.</a:t>
            </a:r>
          </a:p>
          <a:p>
            <a:r>
              <a:rPr lang="en-GB" dirty="0" smtClean="0"/>
              <a:t>In a sense, they only differ in the subtleties of </a:t>
            </a:r>
            <a:r>
              <a:rPr lang="en-GB" i="1" dirty="0" smtClean="0"/>
              <a:t>how</a:t>
            </a:r>
            <a:r>
              <a:rPr lang="en-GB" dirty="0" smtClean="0"/>
              <a:t> this convergence is specified (mathematicians are sticklers for rigour…)</a:t>
            </a:r>
          </a:p>
          <a:p>
            <a:r>
              <a:rPr lang="en-GB" dirty="0" smtClean="0"/>
              <a:t>However, the Strong Law is significantly more difficult than the Weak Law to prove.</a:t>
            </a:r>
          </a:p>
          <a:p>
            <a:r>
              <a:rPr lang="en-GB" dirty="0" smtClean="0"/>
              <a:t>The Strong Law was only proved in…</a:t>
            </a:r>
          </a:p>
          <a:p>
            <a:endParaRPr lang="en-GB" dirty="0" smtClean="0"/>
          </a:p>
        </p:txBody>
      </p:sp>
    </p:spTree>
    <p:extLst>
      <p:ext uri="{BB962C8B-B14F-4D97-AF65-F5344CB8AC3E}">
        <p14:creationId xmlns:p14="http://schemas.microsoft.com/office/powerpoint/2010/main" val="26394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Jensen’s inequality.</a:t>
            </a:r>
            <a:endParaRPr lang="en-GB" dirty="0"/>
          </a:p>
        </p:txBody>
      </p:sp>
      <p:pic>
        <p:nvPicPr>
          <p:cNvPr id="5" name="Content Placeholder 4"/>
          <p:cNvPicPr>
            <a:picLocks noGrp="1" noChangeAspect="1"/>
          </p:cNvPicPr>
          <p:nvPr>
            <p:ph idx="1"/>
          </p:nvPr>
        </p:nvPicPr>
        <p:blipFill>
          <a:blip r:embed="rId2"/>
          <a:stretch>
            <a:fillRect/>
          </a:stretch>
        </p:blipFill>
        <p:spPr>
          <a:xfrm>
            <a:off x="1624402" y="1484784"/>
            <a:ext cx="9751835" cy="5109785"/>
          </a:xfrm>
          <a:prstGeom prst="rect">
            <a:avLst/>
          </a:prstGeom>
        </p:spPr>
      </p:pic>
    </p:spTree>
    <p:extLst>
      <p:ext uri="{BB962C8B-B14F-4D97-AF65-F5344CB8AC3E}">
        <p14:creationId xmlns:p14="http://schemas.microsoft.com/office/powerpoint/2010/main" val="387009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Jensen’s inequality.</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22047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Exchangeability.</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297144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260322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“Martingale betting systems”</a:t>
            </a:r>
            <a:endParaRPr lang="en-GB" dirty="0"/>
          </a:p>
        </p:txBody>
      </p:sp>
      <p:sp>
        <p:nvSpPr>
          <p:cNvPr id="3" name="Content Placeholder 2"/>
          <p:cNvSpPr>
            <a:spLocks noGrp="1"/>
          </p:cNvSpPr>
          <p:nvPr>
            <p:ph idx="1"/>
          </p:nvPr>
        </p:nvSpPr>
        <p:spPr>
          <a:xfrm>
            <a:off x="1593436" y="1600200"/>
            <a:ext cx="9782801" cy="4925144"/>
          </a:xfrm>
        </p:spPr>
        <p:txBody>
          <a:bodyPr>
            <a:normAutofit fontScale="70000" lnSpcReduction="20000"/>
          </a:bodyPr>
          <a:lstStyle/>
          <a:p>
            <a:r>
              <a:rPr lang="en-GB" dirty="0" smtClean="0"/>
              <a:t>We will now cover the primary concept that underpins the FTCC, that is, </a:t>
            </a:r>
            <a:r>
              <a:rPr lang="en-GB" i="1" dirty="0" smtClean="0"/>
              <a:t>martingales.</a:t>
            </a:r>
            <a:endParaRPr lang="en-GB" dirty="0" smtClean="0"/>
          </a:p>
          <a:p>
            <a:r>
              <a:rPr lang="en-GB" dirty="0" smtClean="0"/>
              <a:t>The term “martingale” is used in a number of senses which need to be clarified.</a:t>
            </a:r>
          </a:p>
          <a:p>
            <a:r>
              <a:rPr lang="en-GB" dirty="0" smtClean="0"/>
              <a:t>The informal meaning of a martingale is a </a:t>
            </a:r>
            <a:r>
              <a:rPr lang="en-GB" i="1" dirty="0" smtClean="0"/>
              <a:t>martingale betting system</a:t>
            </a:r>
            <a:r>
              <a:rPr lang="en-GB" dirty="0" smtClean="0"/>
              <a:t>, or in modern parlance, as a “progressive betting system”.</a:t>
            </a:r>
          </a:p>
          <a:p>
            <a:r>
              <a:rPr lang="en-GB" dirty="0" smtClean="0"/>
              <a:t>This system consists of doubling one’s bet when you lose, that is, continuing to double your bet until you finally win.</a:t>
            </a:r>
          </a:p>
          <a:p>
            <a:r>
              <a:rPr lang="en-GB" dirty="0" smtClean="0"/>
              <a:t>These systems are often touted by people as “inside-dope” on how to gain an edge in a casino. These people either do not understand maths, or gambling, or do not understand both. </a:t>
            </a:r>
            <a:r>
              <a:rPr lang="en-GB" i="1" dirty="0" smtClean="0"/>
              <a:t>They do not work.</a:t>
            </a:r>
          </a:p>
          <a:p>
            <a:r>
              <a:rPr lang="en-GB" dirty="0" smtClean="0"/>
              <a:t>We will not waste time looking at why they do not work, rather we focus on an elementary mathematical definition of a martingale – a sequence of random variables (i.e. a stochastic process) with certain properties. </a:t>
            </a:r>
          </a:p>
          <a:p>
            <a:r>
              <a:rPr lang="en-GB" dirty="0" smtClean="0"/>
              <a:t>However, it is the gambling context of the informal meaning of the martingale that led to the development of the technical concept; which with the development of modern probability theory via measure theory, can be expressed in more abstract terms without recourse to the gambling context.</a:t>
            </a:r>
          </a:p>
          <a:p>
            <a:endParaRPr lang="en-GB" dirty="0"/>
          </a:p>
        </p:txBody>
      </p:sp>
    </p:spTree>
    <p:extLst>
      <p:ext uri="{BB962C8B-B14F-4D97-AF65-F5344CB8AC3E}">
        <p14:creationId xmlns:p14="http://schemas.microsoft.com/office/powerpoint/2010/main" val="277880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Martingales.</a:t>
            </a:r>
            <a:endParaRPr lang="en-GB" dirty="0"/>
          </a:p>
        </p:txBody>
      </p:sp>
      <p:pic>
        <p:nvPicPr>
          <p:cNvPr id="4" name="Content Placeholder 3"/>
          <p:cNvPicPr>
            <a:picLocks noGrp="1" noChangeAspect="1"/>
          </p:cNvPicPr>
          <p:nvPr>
            <p:ph idx="1"/>
          </p:nvPr>
        </p:nvPicPr>
        <p:blipFill>
          <a:blip r:embed="rId2"/>
          <a:stretch>
            <a:fillRect/>
          </a:stretch>
        </p:blipFill>
        <p:spPr>
          <a:xfrm>
            <a:off x="1701924" y="1556792"/>
            <a:ext cx="9875766" cy="4896544"/>
          </a:xfrm>
          <a:prstGeom prst="rect">
            <a:avLst/>
          </a:prstGeom>
        </p:spPr>
      </p:pic>
    </p:spTree>
    <p:extLst>
      <p:ext uri="{BB962C8B-B14F-4D97-AF65-F5344CB8AC3E}">
        <p14:creationId xmlns:p14="http://schemas.microsoft.com/office/powerpoint/2010/main" val="401852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Martingales – properties.</a:t>
            </a:r>
            <a:endParaRPr lang="en-GB" dirty="0"/>
          </a:p>
        </p:txBody>
      </p:sp>
      <p:pic>
        <p:nvPicPr>
          <p:cNvPr id="6" name="Content Placeholder 5"/>
          <p:cNvPicPr>
            <a:picLocks noGrp="1" noChangeAspect="1"/>
          </p:cNvPicPr>
          <p:nvPr>
            <p:ph idx="1"/>
          </p:nvPr>
        </p:nvPicPr>
        <p:blipFill>
          <a:blip r:embed="rId2"/>
          <a:stretch>
            <a:fillRect/>
          </a:stretch>
        </p:blipFill>
        <p:spPr>
          <a:xfrm>
            <a:off x="1655156" y="1556792"/>
            <a:ext cx="9839855" cy="4942070"/>
          </a:xfrm>
          <a:prstGeom prst="rect">
            <a:avLst/>
          </a:prstGeom>
        </p:spPr>
      </p:pic>
    </p:spTree>
    <p:extLst>
      <p:ext uri="{BB962C8B-B14F-4D97-AF65-F5344CB8AC3E}">
        <p14:creationId xmlns:p14="http://schemas.microsoft.com/office/powerpoint/2010/main" val="90015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Martingales – fair games.</a:t>
            </a:r>
            <a:endParaRPr lang="en-GB" dirty="0"/>
          </a:p>
        </p:txBody>
      </p:sp>
      <p:pic>
        <p:nvPicPr>
          <p:cNvPr id="5" name="Content Placeholder 4"/>
          <p:cNvPicPr>
            <a:picLocks noGrp="1" noChangeAspect="1"/>
          </p:cNvPicPr>
          <p:nvPr>
            <p:ph idx="1"/>
          </p:nvPr>
        </p:nvPicPr>
        <p:blipFill>
          <a:blip r:embed="rId2"/>
          <a:stretch>
            <a:fillRect/>
          </a:stretch>
        </p:blipFill>
        <p:spPr>
          <a:xfrm>
            <a:off x="1500854" y="1484784"/>
            <a:ext cx="9967964" cy="4896544"/>
          </a:xfrm>
          <a:prstGeom prst="rect">
            <a:avLst/>
          </a:prstGeom>
        </p:spPr>
      </p:pic>
    </p:spTree>
    <p:extLst>
      <p:ext uri="{BB962C8B-B14F-4D97-AF65-F5344CB8AC3E}">
        <p14:creationId xmlns:p14="http://schemas.microsoft.com/office/powerpoint/2010/main" val="100025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Fair, </a:t>
            </a:r>
            <a:r>
              <a:rPr lang="en-GB" dirty="0" err="1" smtClean="0"/>
              <a:t>subfair</a:t>
            </a:r>
            <a:r>
              <a:rPr lang="en-GB" dirty="0" smtClean="0"/>
              <a:t>, </a:t>
            </a:r>
            <a:r>
              <a:rPr lang="en-GB" dirty="0" err="1" smtClean="0"/>
              <a:t>superfair</a:t>
            </a:r>
            <a:r>
              <a:rPr lang="en-GB" dirty="0" smtClean="0"/>
              <a:t> games.</a:t>
            </a:r>
            <a:endParaRPr lang="en-GB" dirty="0"/>
          </a:p>
        </p:txBody>
      </p:sp>
      <p:pic>
        <p:nvPicPr>
          <p:cNvPr id="4" name="Content Placeholder 3"/>
          <p:cNvPicPr>
            <a:picLocks noGrp="1" noChangeAspect="1"/>
          </p:cNvPicPr>
          <p:nvPr>
            <p:ph idx="1"/>
          </p:nvPr>
        </p:nvPicPr>
        <p:blipFill>
          <a:blip r:embed="rId2"/>
          <a:stretch>
            <a:fillRect/>
          </a:stretch>
        </p:blipFill>
        <p:spPr>
          <a:xfrm>
            <a:off x="1520818" y="1844824"/>
            <a:ext cx="9928035" cy="4314800"/>
          </a:xfrm>
          <a:prstGeom prst="rect">
            <a:avLst/>
          </a:prstGeom>
        </p:spPr>
      </p:pic>
    </p:spTree>
    <p:extLst>
      <p:ext uri="{BB962C8B-B14F-4D97-AF65-F5344CB8AC3E}">
        <p14:creationId xmlns:p14="http://schemas.microsoft.com/office/powerpoint/2010/main" val="245058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The point of this exercise is to make use of the definitions above, to see how casinos collect commission/implement an edge; and to see how </a:t>
            </a:r>
            <a:r>
              <a:rPr lang="en-GB" dirty="0" err="1" smtClean="0"/>
              <a:t>subfair</a:t>
            </a:r>
            <a:r>
              <a:rPr lang="en-GB" dirty="0" smtClean="0"/>
              <a:t> and </a:t>
            </a:r>
            <a:r>
              <a:rPr lang="en-GB" dirty="0" err="1" smtClean="0"/>
              <a:t>superfair</a:t>
            </a:r>
            <a:r>
              <a:rPr lang="en-GB" dirty="0" smtClean="0"/>
              <a:t> games relate to </a:t>
            </a:r>
            <a:r>
              <a:rPr lang="en-GB" dirty="0" err="1" smtClean="0"/>
              <a:t>supermartingales</a:t>
            </a:r>
            <a:r>
              <a:rPr lang="en-GB" dirty="0" smtClean="0"/>
              <a:t> and </a:t>
            </a:r>
            <a:r>
              <a:rPr lang="en-GB" dirty="0" err="1" smtClean="0"/>
              <a:t>submartingales</a:t>
            </a:r>
            <a:r>
              <a:rPr lang="en-GB" dirty="0" smtClean="0"/>
              <a:t>, respectively. </a:t>
            </a:r>
          </a:p>
          <a:p>
            <a:r>
              <a:rPr lang="en-GB" dirty="0" smtClean="0"/>
              <a:t>Roulette: 37 numbers, 0-36. The numbers 1 – 36 contains 18 black numbers and 18 red numbers. 0 is green. Consider wagering £1 on red – the odds paid by the casino are 1:1 (even money). Meaning that if the ball lands on red, then you make a profit of £1. If the ball lands on black, or on 0, you make a loss of £1. </a:t>
            </a:r>
          </a:p>
          <a:p>
            <a:r>
              <a:rPr lang="en-GB" dirty="0" smtClean="0"/>
              <a:t>Compute the expectation of your profit, and determine whether the game is fair, </a:t>
            </a:r>
            <a:r>
              <a:rPr lang="en-GB" dirty="0" err="1" smtClean="0"/>
              <a:t>superfair</a:t>
            </a:r>
            <a:r>
              <a:rPr lang="en-GB" dirty="0" smtClean="0"/>
              <a:t>, or </a:t>
            </a:r>
            <a:r>
              <a:rPr lang="en-GB" dirty="0" err="1" smtClean="0"/>
              <a:t>subfair</a:t>
            </a:r>
            <a:r>
              <a:rPr lang="en-GB" dirty="0" smtClean="0"/>
              <a:t>.</a:t>
            </a:r>
          </a:p>
          <a:p>
            <a:r>
              <a:rPr lang="en-GB" dirty="0" smtClean="0"/>
              <a:t>Why is that the case? What modifications to the game have the casinos made to ensure that is the case?</a:t>
            </a:r>
            <a:endParaRPr lang="en-GB" dirty="0"/>
          </a:p>
        </p:txBody>
      </p:sp>
    </p:spTree>
    <p:extLst>
      <p:ext uri="{BB962C8B-B14F-4D97-AF65-F5344CB8AC3E}">
        <p14:creationId xmlns:p14="http://schemas.microsoft.com/office/powerpoint/2010/main" val="170348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Strategy.</a:t>
            </a:r>
            <a:endParaRPr lang="en-GB" dirty="0"/>
          </a:p>
        </p:txBody>
      </p:sp>
      <p:sp>
        <p:nvSpPr>
          <p:cNvPr id="3" name="Content Placeholder 2"/>
          <p:cNvSpPr>
            <a:spLocks noGrp="1"/>
          </p:cNvSpPr>
          <p:nvPr>
            <p:ph idx="1"/>
          </p:nvPr>
        </p:nvSpPr>
        <p:spPr>
          <a:xfrm>
            <a:off x="1593436" y="1600200"/>
            <a:ext cx="9782801" cy="5141168"/>
          </a:xfrm>
        </p:spPr>
        <p:txBody>
          <a:bodyPr>
            <a:normAutofit fontScale="92500" lnSpcReduction="10000"/>
          </a:bodyPr>
          <a:lstStyle/>
          <a:p>
            <a:r>
              <a:rPr lang="en-GB" dirty="0" smtClean="0"/>
              <a:t>First iteration of this strategy developed by Baldwin, </a:t>
            </a:r>
            <a:r>
              <a:rPr lang="en-GB" dirty="0" err="1" smtClean="0"/>
              <a:t>Cantey</a:t>
            </a:r>
            <a:r>
              <a:rPr lang="en-GB" dirty="0" smtClean="0"/>
              <a:t>, Maisel, McDermott (1956) in a paper published in the Journal of the American Statistical Association.</a:t>
            </a:r>
          </a:p>
          <a:p>
            <a:r>
              <a:rPr lang="en-GB" dirty="0" smtClean="0"/>
              <a:t>Gives a complete specification i.e. a decision rule of what player action to take i.e. {HIT, STAND, DOUBLE, SPLIT} using the following </a:t>
            </a:r>
            <a:r>
              <a:rPr lang="en-GB" i="1" dirty="0" smtClean="0"/>
              <a:t>information:</a:t>
            </a:r>
          </a:p>
          <a:p>
            <a:pPr lvl="1"/>
            <a:r>
              <a:rPr lang="en-GB" dirty="0" smtClean="0"/>
              <a:t>Player’s 2-card hand.</a:t>
            </a:r>
          </a:p>
          <a:p>
            <a:pPr lvl="1"/>
            <a:r>
              <a:rPr lang="en-GB" dirty="0" smtClean="0"/>
              <a:t>Dealer’s up-card (UK).</a:t>
            </a:r>
          </a:p>
          <a:p>
            <a:r>
              <a:rPr lang="en-GB" dirty="0" smtClean="0"/>
              <a:t>Is completely silent on </a:t>
            </a:r>
            <a:r>
              <a:rPr lang="en-GB" i="1" dirty="0" smtClean="0"/>
              <a:t>what you should bet.</a:t>
            </a:r>
            <a:endParaRPr lang="en-GB" i="1" dirty="0"/>
          </a:p>
          <a:p>
            <a:r>
              <a:rPr lang="en-GB" dirty="0" smtClean="0"/>
              <a:t>In many presentations, a </a:t>
            </a:r>
            <a:r>
              <a:rPr lang="en-GB" i="1" dirty="0" smtClean="0"/>
              <a:t>fixed unitary bet is assumed.</a:t>
            </a:r>
          </a:p>
          <a:p>
            <a:r>
              <a:rPr lang="en-GB" dirty="0" smtClean="0"/>
              <a:t>Key takeaway: Each round of Blackjack is treated independently, and </a:t>
            </a:r>
            <a:r>
              <a:rPr lang="en-GB" i="1" dirty="0" smtClean="0"/>
              <a:t>no information about cards from previous rounds is used</a:t>
            </a:r>
            <a:r>
              <a:rPr lang="en-GB" b="1" dirty="0" smtClean="0"/>
              <a:t>. </a:t>
            </a:r>
          </a:p>
          <a:p>
            <a:pPr marL="0" indent="0">
              <a:buNone/>
            </a:pPr>
            <a:endParaRPr lang="en-GB" dirty="0" smtClean="0"/>
          </a:p>
          <a:p>
            <a:endParaRPr lang="en-GB" b="1" dirty="0"/>
          </a:p>
        </p:txBody>
      </p:sp>
    </p:spTree>
    <p:extLst>
      <p:ext uri="{BB962C8B-B14F-4D97-AF65-F5344CB8AC3E}">
        <p14:creationId xmlns:p14="http://schemas.microsoft.com/office/powerpoint/2010/main" val="103259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en-GB" dirty="0"/>
          </a:p>
        </p:txBody>
      </p:sp>
      <p:pic>
        <p:nvPicPr>
          <p:cNvPr id="6" name="Content Placeholder 5"/>
          <p:cNvPicPr>
            <a:picLocks noGrp="1" noChangeAspect="1"/>
          </p:cNvPicPr>
          <p:nvPr>
            <p:ph idx="1"/>
          </p:nvPr>
        </p:nvPicPr>
        <p:blipFill>
          <a:blip r:embed="rId2"/>
          <a:stretch>
            <a:fillRect/>
          </a:stretch>
        </p:blipFill>
        <p:spPr>
          <a:xfrm>
            <a:off x="1701924" y="1556792"/>
            <a:ext cx="9829704" cy="4752528"/>
          </a:xfrm>
          <a:prstGeom prst="rect">
            <a:avLst/>
          </a:prstGeom>
        </p:spPr>
      </p:pic>
    </p:spTree>
    <p:extLst>
      <p:ext uri="{BB962C8B-B14F-4D97-AF65-F5344CB8AC3E}">
        <p14:creationId xmlns:p14="http://schemas.microsoft.com/office/powerpoint/2010/main" val="65770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Martingales – gambler’s ruin.</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73501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Doob’s</a:t>
            </a:r>
            <a:r>
              <a:rPr lang="en-GB" dirty="0" smtClean="0"/>
              <a:t> martingale.</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67698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Convex functions of martingales.</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73194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Proof of the FTCC.</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360792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Supplementary proofs.</a:t>
            </a:r>
            <a:endParaRPr lang="en-GB" dirty="0"/>
          </a:p>
        </p:txBody>
      </p:sp>
      <p:sp>
        <p:nvSpPr>
          <p:cNvPr id="3" name="Content Placeholder 2"/>
          <p:cNvSpPr>
            <a:spLocks noGrp="1"/>
          </p:cNvSpPr>
          <p:nvPr>
            <p:ph idx="1"/>
          </p:nvPr>
        </p:nvSpPr>
        <p:spPr/>
        <p:txBody>
          <a:bodyPr/>
          <a:lstStyle/>
          <a:p>
            <a:r>
              <a:rPr lang="en-GB" dirty="0" smtClean="0"/>
              <a:t>Jensen’s inequality for multiple points.</a:t>
            </a:r>
          </a:p>
          <a:p>
            <a:r>
              <a:rPr lang="en-GB" dirty="0" smtClean="0"/>
              <a:t>LIE for martingale.</a:t>
            </a:r>
            <a:endParaRPr lang="en-GB" dirty="0"/>
          </a:p>
        </p:txBody>
      </p:sp>
    </p:spTree>
    <p:extLst>
      <p:ext uri="{BB962C8B-B14F-4D97-AF65-F5344CB8AC3E}">
        <p14:creationId xmlns:p14="http://schemas.microsoft.com/office/powerpoint/2010/main" val="325442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82044" y="692696"/>
            <a:ext cx="8329031" cy="2680127"/>
          </a:xfrm>
        </p:spPr>
        <p:txBody>
          <a:bodyPr/>
          <a:lstStyle/>
          <a:p>
            <a:r>
              <a:rPr lang="en-GB" sz="4400" b="1" dirty="0" smtClean="0"/>
              <a:t>Part IV: HI-LO card counting.</a:t>
            </a:r>
            <a:endParaRPr lang="en-GB" sz="4400" b="1" dirty="0"/>
          </a:p>
        </p:txBody>
      </p:sp>
    </p:spTree>
    <p:extLst>
      <p:ext uri="{BB962C8B-B14F-4D97-AF65-F5344CB8AC3E}">
        <p14:creationId xmlns:p14="http://schemas.microsoft.com/office/powerpoint/2010/main" val="173572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heads-up.</a:t>
            </a:r>
            <a:endParaRPr lang="en-GB" dirty="0"/>
          </a:p>
        </p:txBody>
      </p:sp>
      <p:sp>
        <p:nvSpPr>
          <p:cNvPr id="3" name="Content Placeholder 2"/>
          <p:cNvSpPr>
            <a:spLocks noGrp="1"/>
          </p:cNvSpPr>
          <p:nvPr>
            <p:ph idx="1"/>
          </p:nvPr>
        </p:nvSpPr>
        <p:spPr>
          <a:xfrm>
            <a:off x="1593436" y="1628800"/>
            <a:ext cx="9782801" cy="4824536"/>
          </a:xfrm>
        </p:spPr>
        <p:txBody>
          <a:bodyPr>
            <a:normAutofit fontScale="77500" lnSpcReduction="20000"/>
          </a:bodyPr>
          <a:lstStyle/>
          <a:p>
            <a:r>
              <a:rPr lang="en-GB" dirty="0" smtClean="0"/>
              <a:t>The mathematics in this section is really going to ratchet up a bit, and there will be </a:t>
            </a:r>
            <a:r>
              <a:rPr lang="en-GB" i="1" dirty="0" smtClean="0"/>
              <a:t>a lot of new concepts</a:t>
            </a:r>
            <a:r>
              <a:rPr lang="en-GB" dirty="0" smtClean="0"/>
              <a:t> and </a:t>
            </a:r>
            <a:r>
              <a:rPr lang="en-GB" i="1" dirty="0" smtClean="0"/>
              <a:t>new notation</a:t>
            </a:r>
            <a:r>
              <a:rPr lang="en-GB" dirty="0" smtClean="0"/>
              <a:t> that will be covered.</a:t>
            </a:r>
          </a:p>
          <a:p>
            <a:r>
              <a:rPr lang="en-GB" dirty="0" smtClean="0"/>
              <a:t>Not all of this can be grasped in one sitting, and will almost certainly require you to review, question, and reconstruct the narrative/knowledge yourself in your own time.</a:t>
            </a:r>
          </a:p>
          <a:p>
            <a:r>
              <a:rPr lang="en-GB" dirty="0" smtClean="0"/>
              <a:t>It is common with presentations with a high density of new notation and concepts for students to get “lost” in the symbols, as they forget what something stands for, or don’t completely understand the logic of a move.</a:t>
            </a:r>
          </a:p>
          <a:p>
            <a:r>
              <a:rPr lang="en-GB" dirty="0" smtClean="0"/>
              <a:t>And it can be a challenge managing to hang on to the big-picture whilst dealing with the details.</a:t>
            </a:r>
          </a:p>
          <a:p>
            <a:r>
              <a:rPr lang="en-GB" dirty="0" smtClean="0"/>
              <a:t>The </a:t>
            </a:r>
            <a:r>
              <a:rPr lang="en-GB" i="1" dirty="0" smtClean="0"/>
              <a:t>onus is on you</a:t>
            </a:r>
            <a:r>
              <a:rPr lang="en-GB" dirty="0" smtClean="0"/>
              <a:t> to communicate that something is unclear, or you don’t understand, and I will be happy to have another go at explaining.</a:t>
            </a:r>
          </a:p>
          <a:p>
            <a:r>
              <a:rPr lang="en-GB" dirty="0" smtClean="0"/>
              <a:t>The general approach of this section is to develop the theoretical tools (i.e. various statistical approximation techniques) first, then to apply these tools to the HI-LO card counting case</a:t>
            </a:r>
            <a:r>
              <a:rPr lang="en-GB" dirty="0"/>
              <a:t> </a:t>
            </a:r>
            <a:r>
              <a:rPr lang="en-GB" dirty="0" smtClean="0"/>
              <a:t>as an empirical exercise.</a:t>
            </a:r>
          </a:p>
          <a:p>
            <a:pPr marL="0" indent="0">
              <a:buNone/>
            </a:pPr>
            <a:endParaRPr lang="en-GB" dirty="0"/>
          </a:p>
        </p:txBody>
      </p:sp>
    </p:spTree>
    <p:extLst>
      <p:ext uri="{BB962C8B-B14F-4D97-AF65-F5344CB8AC3E}">
        <p14:creationId xmlns:p14="http://schemas.microsoft.com/office/powerpoint/2010/main" val="303893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Roadmap.</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93436" y="1600200"/>
                <a:ext cx="9782801" cy="5069160"/>
              </a:xfrm>
            </p:spPr>
            <p:txBody>
              <a:bodyPr>
                <a:normAutofit fontScale="70000" lnSpcReduction="20000"/>
              </a:bodyPr>
              <a:lstStyle/>
              <a:p>
                <a:r>
                  <a:rPr lang="en-GB" dirty="0" smtClean="0"/>
                  <a:t>The following tools will be developed:</a:t>
                </a:r>
              </a:p>
              <a:p>
                <a:r>
                  <a:rPr lang="en-GB" b="1" dirty="0" smtClean="0"/>
                  <a:t>1. Effects of removal (</a:t>
                </a:r>
                <a:r>
                  <a:rPr lang="en-GB" b="1" dirty="0" err="1" smtClean="0"/>
                  <a:t>EoR</a:t>
                </a:r>
                <a:r>
                  <a:rPr lang="en-GB" b="1" dirty="0" smtClean="0"/>
                  <a:t>).</a:t>
                </a:r>
              </a:p>
              <a:p>
                <a:r>
                  <a:rPr lang="en-GB" b="1" dirty="0" smtClean="0"/>
                  <a:t>2. Approximate conditional expected profit per unit bet, under a statistical hypothesis, </a:t>
                </a:r>
                <a14:m>
                  <m:oMath xmlns:m="http://schemas.openxmlformats.org/officeDocument/2006/math">
                    <m:sSub>
                      <m:sSubPr>
                        <m:ctrlPr>
                          <a:rPr lang="en-GB" b="1"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𝒁</m:t>
                            </m:r>
                          </m:e>
                        </m:acc>
                      </m:e>
                      <m:sub>
                        <m:r>
                          <a:rPr lang="en-GB" b="1" i="1" smtClean="0">
                            <a:latin typeface="Cambria Math" panose="02040503050406030204" pitchFamily="18" charset="0"/>
                          </a:rPr>
                          <m:t>𝒏</m:t>
                        </m:r>
                      </m:sub>
                    </m:sSub>
                  </m:oMath>
                </a14:m>
                <a:r>
                  <a:rPr lang="en-GB" b="1" dirty="0" smtClean="0"/>
                  <a:t>.</a:t>
                </a:r>
              </a:p>
              <a:p>
                <a:pPr lvl="1"/>
                <a:r>
                  <a:rPr lang="en-GB" dirty="0" smtClean="0"/>
                  <a:t>Crash course in ordinary least squares linear regression.</a:t>
                </a:r>
              </a:p>
              <a:p>
                <a:pPr lvl="1"/>
                <a:r>
                  <a:rPr lang="en-GB" dirty="0" smtClean="0"/>
                  <a:t>Justifying the statistical hypothesis via ordinary least squares (OLS) linear regression.</a:t>
                </a:r>
              </a:p>
              <a:p>
                <a:pPr lvl="1"/>
                <a:r>
                  <a:rPr lang="en-GB" dirty="0" smtClean="0"/>
                  <a:t>OLS estimators of parameters/single-card payoffs.</a:t>
                </a:r>
              </a:p>
              <a:p>
                <a:r>
                  <a:rPr lang="en-GB" b="1" dirty="0" smtClean="0"/>
                  <a:t>3. Approximate conditional expected profit per unit bet, under a generalised point-count system, </a:t>
                </a:r>
                <a14:m>
                  <m:oMath xmlns:m="http://schemas.openxmlformats.org/officeDocument/2006/math">
                    <m:sSubSup>
                      <m:sSubSupPr>
                        <m:ctrlPr>
                          <a:rPr lang="en-GB" b="1" i="1" smtClean="0">
                            <a:latin typeface="Cambria Math" panose="02040503050406030204" pitchFamily="18" charset="0"/>
                          </a:rPr>
                        </m:ctrlPr>
                      </m:sSubSupPr>
                      <m:e>
                        <m:r>
                          <a:rPr lang="en-GB" b="1" i="1" smtClean="0">
                            <a:latin typeface="Cambria Math" panose="02040503050406030204" pitchFamily="18" charset="0"/>
                          </a:rPr>
                          <m:t>𝒁</m:t>
                        </m:r>
                      </m:e>
                      <m:sub>
                        <m:r>
                          <a:rPr lang="en-GB" b="1" i="1" smtClean="0">
                            <a:latin typeface="Cambria Math" panose="02040503050406030204" pitchFamily="18" charset="0"/>
                          </a:rPr>
                          <m:t>𝒏</m:t>
                        </m:r>
                      </m:sub>
                      <m:sup>
                        <m:r>
                          <a:rPr lang="en-GB" b="1" i="1" smtClean="0">
                            <a:latin typeface="Cambria Math" panose="02040503050406030204" pitchFamily="18" charset="0"/>
                          </a:rPr>
                          <m:t>∗</m:t>
                        </m:r>
                      </m:sup>
                    </m:sSubSup>
                  </m:oMath>
                </a14:m>
                <a:r>
                  <a:rPr lang="en-GB" b="1" dirty="0" smtClean="0"/>
                  <a:t>.</a:t>
                </a:r>
              </a:p>
              <a:p>
                <a:pPr lvl="1"/>
                <a:r>
                  <a:rPr lang="en-GB" dirty="0" smtClean="0"/>
                  <a:t>Ordinary least squares (OLS) linear regression of scaled effects of removal on point count.</a:t>
                </a:r>
              </a:p>
              <a:p>
                <a:r>
                  <a:rPr lang="en-GB" b="1" dirty="0" smtClean="0"/>
                  <a:t>4. Probability of approximations of the conditional expected profit per unit bet exceeding a threshold.</a:t>
                </a:r>
                <a:endParaRPr lang="en-GB" dirty="0" smtClean="0"/>
              </a:p>
              <a:p>
                <a:pPr lvl="1"/>
                <a:r>
                  <a:rPr lang="en-GB" dirty="0" smtClean="0"/>
                  <a:t> a. Central Limit Theorem for finite samples from a population.</a:t>
                </a:r>
              </a:p>
              <a:p>
                <a:pPr lvl="1"/>
                <a:r>
                  <a:rPr lang="en-GB" dirty="0"/>
                  <a:t> </a:t>
                </a:r>
                <a:r>
                  <a:rPr lang="en-GB" dirty="0" smtClean="0"/>
                  <a:t>b. Probability of player advantage under exceeding a threshold.</a:t>
                </a:r>
              </a:p>
              <a:p>
                <a:pPr lvl="1"/>
                <a:r>
                  <a:rPr lang="en-GB" dirty="0"/>
                  <a:t> </a:t>
                </a:r>
                <a:r>
                  <a:rPr lang="en-GB" dirty="0" smtClean="0"/>
                  <a:t>c. Probability of point count exceeding a threshold.</a:t>
                </a:r>
              </a:p>
              <a:p>
                <a:r>
                  <a:rPr lang="en-GB" b="1" dirty="0" smtClean="0"/>
                  <a:t>5. Expected approximate conditional expected profit of a card-counter exploiting </a:t>
                </a:r>
                <a:r>
                  <a:rPr lang="en-GB" b="1" dirty="0" err="1" smtClean="0"/>
                  <a:t>superfair</a:t>
                </a:r>
                <a:r>
                  <a:rPr lang="en-GB" b="1" dirty="0" smtClean="0"/>
                  <a:t> betting opportunities.</a:t>
                </a:r>
              </a:p>
              <a:p>
                <a:pPr marL="365760" lvl="1" indent="0">
                  <a:buNone/>
                </a:pPr>
                <a:endParaRPr lang="en-GB" dirty="0" smtClean="0"/>
              </a:p>
              <a:p>
                <a:pPr lvl="1"/>
                <a:endParaRPr lang="en-GB" dirty="0" smtClean="0"/>
              </a:p>
              <a:p>
                <a:endParaRPr lang="en-GB" dirty="0" smtClean="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93436" y="1600200"/>
                <a:ext cx="9782801" cy="5069160"/>
              </a:xfrm>
              <a:blipFill rotWithShape="0">
                <a:blip r:embed="rId2"/>
                <a:stretch>
                  <a:fillRect l="-561" t="-2407"/>
                </a:stretch>
              </a:blipFill>
            </p:spPr>
            <p:txBody>
              <a:bodyPr/>
              <a:lstStyle/>
              <a:p>
                <a:r>
                  <a:rPr lang="en-GB">
                    <a:noFill/>
                  </a:rPr>
                  <a:t> </a:t>
                </a:r>
              </a:p>
            </p:txBody>
          </p:sp>
        </mc:Fallback>
      </mc:AlternateContent>
    </p:spTree>
    <p:extLst>
      <p:ext uri="{BB962C8B-B14F-4D97-AF65-F5344CB8AC3E}">
        <p14:creationId xmlns:p14="http://schemas.microsoft.com/office/powerpoint/2010/main" val="428075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Roadmap (continued).</a:t>
            </a:r>
            <a:endParaRPr lang="en-GB" dirty="0"/>
          </a:p>
        </p:txBody>
      </p:sp>
      <p:sp>
        <p:nvSpPr>
          <p:cNvPr id="3" name="Content Placeholder 2"/>
          <p:cNvSpPr>
            <a:spLocks noGrp="1"/>
          </p:cNvSpPr>
          <p:nvPr>
            <p:ph idx="1"/>
          </p:nvPr>
        </p:nvSpPr>
        <p:spPr/>
        <p:txBody>
          <a:bodyPr>
            <a:normAutofit/>
          </a:bodyPr>
          <a:lstStyle/>
          <a:p>
            <a:r>
              <a:rPr lang="en-GB" sz="2400" dirty="0" smtClean="0"/>
              <a:t>And those tools will be used quantitatively in the following order:</a:t>
            </a:r>
          </a:p>
          <a:p>
            <a:r>
              <a:rPr lang="en-GB" sz="2200" b="1" dirty="0" smtClean="0"/>
              <a:t>6</a:t>
            </a:r>
            <a:r>
              <a:rPr lang="en-GB" sz="2200" b="1" dirty="0"/>
              <a:t>. HI-LO card counting for bet variation.</a:t>
            </a:r>
          </a:p>
          <a:p>
            <a:pPr lvl="1"/>
            <a:r>
              <a:rPr lang="en-GB" sz="1800" dirty="0"/>
              <a:t>a. Approximate conditional expected profit per unit bet using (scaled) effects of removal (</a:t>
            </a:r>
            <a:r>
              <a:rPr lang="en-GB" sz="1800" dirty="0" err="1"/>
              <a:t>EoRs</a:t>
            </a:r>
            <a:r>
              <a:rPr lang="en-GB" sz="1800" dirty="0"/>
              <a:t>). </a:t>
            </a:r>
          </a:p>
          <a:p>
            <a:pPr lvl="1"/>
            <a:r>
              <a:rPr lang="en-GB" sz="1800" dirty="0"/>
              <a:t>b. Computing effects of removal (</a:t>
            </a:r>
            <a:r>
              <a:rPr lang="en-GB" sz="1800" dirty="0" err="1"/>
              <a:t>EoRs</a:t>
            </a:r>
            <a:r>
              <a:rPr lang="en-GB" sz="1800" dirty="0"/>
              <a:t>).</a:t>
            </a:r>
          </a:p>
          <a:p>
            <a:pPr lvl="1"/>
            <a:r>
              <a:rPr lang="en-GB" sz="1800" dirty="0"/>
              <a:t>c. Approximate conditional expected </a:t>
            </a:r>
            <a:r>
              <a:rPr lang="en-GB" sz="1800" dirty="0" err="1"/>
              <a:t>proft</a:t>
            </a:r>
            <a:r>
              <a:rPr lang="en-GB" sz="1800" dirty="0"/>
              <a:t> per unit bet using HI-LO point counts.</a:t>
            </a:r>
          </a:p>
          <a:p>
            <a:pPr lvl="1"/>
            <a:r>
              <a:rPr lang="en-GB" sz="1800" dirty="0"/>
              <a:t>d. Quantifying the statistical relationship between scaled effects of removal and HI-LO.</a:t>
            </a:r>
          </a:p>
          <a:p>
            <a:pPr lvl="1"/>
            <a:r>
              <a:rPr lang="en-GB" sz="1800" dirty="0"/>
              <a:t>e. Asymptotic distribution of the approximate conditional expected profit per unit bet under HI-LO.</a:t>
            </a:r>
          </a:p>
          <a:p>
            <a:pPr lvl="1"/>
            <a:r>
              <a:rPr lang="en-GB" sz="1800" dirty="0"/>
              <a:t>f. True count statistic for bet variation.</a:t>
            </a:r>
          </a:p>
          <a:p>
            <a:pPr lvl="1"/>
            <a:r>
              <a:rPr lang="en-GB" sz="1800" dirty="0"/>
              <a:t>h</a:t>
            </a:r>
            <a:r>
              <a:rPr lang="en-GB" sz="1800" dirty="0" smtClean="0"/>
              <a:t>. Computing player advantage probability under HI-LO, card- counter expected profit.</a:t>
            </a:r>
          </a:p>
          <a:p>
            <a:pPr lvl="1"/>
            <a:r>
              <a:rPr lang="en-GB" sz="1800" dirty="0" err="1" smtClean="0"/>
              <a:t>i</a:t>
            </a:r>
            <a:r>
              <a:rPr lang="en-GB" sz="1800" dirty="0" smtClean="0"/>
              <a:t>. Key results.</a:t>
            </a:r>
            <a:endParaRPr lang="en-GB" sz="1800" dirty="0"/>
          </a:p>
          <a:p>
            <a:endParaRPr lang="en-GB" dirty="0"/>
          </a:p>
        </p:txBody>
      </p:sp>
    </p:spTree>
    <p:extLst>
      <p:ext uri="{BB962C8B-B14F-4D97-AF65-F5344CB8AC3E}">
        <p14:creationId xmlns:p14="http://schemas.microsoft.com/office/powerpoint/2010/main" val="391271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948" y="188640"/>
            <a:ext cx="9674313" cy="724941"/>
          </a:xfrm>
        </p:spPr>
        <p:txBody>
          <a:bodyPr/>
          <a:lstStyle/>
          <a:p>
            <a:r>
              <a:rPr lang="en-GB" dirty="0" smtClean="0"/>
              <a:t>Baldwin, </a:t>
            </a:r>
            <a:r>
              <a:rPr lang="en-GB" dirty="0" err="1" smtClean="0"/>
              <a:t>Cantel</a:t>
            </a:r>
            <a:r>
              <a:rPr lang="en-GB" dirty="0" smtClean="0"/>
              <a:t>, Maisel, McDermott (1956)</a:t>
            </a:r>
            <a:endParaRPr lang="en-GB" dirty="0"/>
          </a:p>
        </p:txBody>
      </p:sp>
      <p:pic>
        <p:nvPicPr>
          <p:cNvPr id="4" name="Content Placeholder 3"/>
          <p:cNvPicPr>
            <a:picLocks noGrp="1" noChangeAspect="1"/>
          </p:cNvPicPr>
          <p:nvPr>
            <p:ph idx="1"/>
          </p:nvPr>
        </p:nvPicPr>
        <p:blipFill>
          <a:blip r:embed="rId2"/>
          <a:stretch>
            <a:fillRect/>
          </a:stretch>
        </p:blipFill>
        <p:spPr>
          <a:xfrm>
            <a:off x="2926060" y="913581"/>
            <a:ext cx="6912768" cy="5685203"/>
          </a:xfrm>
          <a:prstGeom prst="rect">
            <a:avLst/>
          </a:prstGeom>
        </p:spPr>
      </p:pic>
    </p:spTree>
    <p:extLst>
      <p:ext uri="{BB962C8B-B14F-4D97-AF65-F5344CB8AC3E}">
        <p14:creationId xmlns:p14="http://schemas.microsoft.com/office/powerpoint/2010/main" val="258468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Effects of removal</a:t>
            </a:r>
            <a:endParaRPr lang="en-GB" dirty="0"/>
          </a:p>
        </p:txBody>
      </p:sp>
      <p:pic>
        <p:nvPicPr>
          <p:cNvPr id="6" name="Content Placeholder 5"/>
          <p:cNvPicPr>
            <a:picLocks noGrp="1" noChangeAspect="1"/>
          </p:cNvPicPr>
          <p:nvPr>
            <p:ph idx="1"/>
          </p:nvPr>
        </p:nvPicPr>
        <p:blipFill>
          <a:blip r:embed="rId2"/>
          <a:stretch>
            <a:fillRect/>
          </a:stretch>
        </p:blipFill>
        <p:spPr>
          <a:xfrm>
            <a:off x="1593436" y="1500945"/>
            <a:ext cx="9901575" cy="4828330"/>
          </a:xfrm>
          <a:prstGeom prst="rect">
            <a:avLst/>
          </a:prstGeom>
        </p:spPr>
      </p:pic>
    </p:spTree>
    <p:extLst>
      <p:ext uri="{BB962C8B-B14F-4D97-AF65-F5344CB8AC3E}">
        <p14:creationId xmlns:p14="http://schemas.microsoft.com/office/powerpoint/2010/main" val="274050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little notation.</a:t>
            </a:r>
            <a:endParaRPr lang="en-GB" dirty="0"/>
          </a:p>
        </p:txBody>
      </p:sp>
      <p:pic>
        <p:nvPicPr>
          <p:cNvPr id="6" name="Content Placeholder 5"/>
          <p:cNvPicPr>
            <a:picLocks noGrp="1" noChangeAspect="1"/>
          </p:cNvPicPr>
          <p:nvPr>
            <p:ph idx="1"/>
          </p:nvPr>
        </p:nvPicPr>
        <p:blipFill>
          <a:blip r:embed="rId2"/>
          <a:stretch>
            <a:fillRect/>
          </a:stretch>
        </p:blipFill>
        <p:spPr>
          <a:xfrm>
            <a:off x="1557908" y="1556792"/>
            <a:ext cx="9469528" cy="4785193"/>
          </a:xfrm>
          <a:prstGeom prst="rect">
            <a:avLst/>
          </a:prstGeom>
        </p:spPr>
      </p:pic>
    </p:spTree>
    <p:extLst>
      <p:ext uri="{BB962C8B-B14F-4D97-AF65-F5344CB8AC3E}">
        <p14:creationId xmlns:p14="http://schemas.microsoft.com/office/powerpoint/2010/main" val="317843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statistical hypothesis.</a:t>
            </a:r>
            <a:endParaRPr lang="en-GB" dirty="0"/>
          </a:p>
        </p:txBody>
      </p:sp>
      <p:pic>
        <p:nvPicPr>
          <p:cNvPr id="4" name="Content Placeholder 3"/>
          <p:cNvPicPr>
            <a:picLocks noGrp="1" noChangeAspect="1"/>
          </p:cNvPicPr>
          <p:nvPr>
            <p:ph idx="1"/>
          </p:nvPr>
        </p:nvPicPr>
        <p:blipFill>
          <a:blip r:embed="rId2"/>
          <a:stretch>
            <a:fillRect/>
          </a:stretch>
        </p:blipFill>
        <p:spPr>
          <a:xfrm>
            <a:off x="1593436" y="1556792"/>
            <a:ext cx="9690785" cy="4536504"/>
          </a:xfrm>
          <a:prstGeom prst="rect">
            <a:avLst/>
          </a:prstGeom>
        </p:spPr>
      </p:pic>
    </p:spTree>
    <p:extLst>
      <p:ext uri="{BB962C8B-B14F-4D97-AF65-F5344CB8AC3E}">
        <p14:creationId xmlns:p14="http://schemas.microsoft.com/office/powerpoint/2010/main" val="223871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Convenient expressions.</a:t>
            </a:r>
            <a:endParaRPr lang="en-GB" dirty="0"/>
          </a:p>
        </p:txBody>
      </p:sp>
      <p:pic>
        <p:nvPicPr>
          <p:cNvPr id="13" name="Content Placeholder 12"/>
          <p:cNvPicPr>
            <a:picLocks noGrp="1" noChangeAspect="1"/>
          </p:cNvPicPr>
          <p:nvPr>
            <p:ph idx="1"/>
          </p:nvPr>
        </p:nvPicPr>
        <p:blipFill>
          <a:blip r:embed="rId2"/>
          <a:stretch>
            <a:fillRect/>
          </a:stretch>
        </p:blipFill>
        <p:spPr>
          <a:xfrm>
            <a:off x="1777205" y="1700808"/>
            <a:ext cx="9415262" cy="4410050"/>
          </a:xfrm>
          <a:prstGeom prst="rect">
            <a:avLst/>
          </a:prstGeom>
        </p:spPr>
      </p:pic>
    </p:spTree>
    <p:extLst>
      <p:ext uri="{BB962C8B-B14F-4D97-AF65-F5344CB8AC3E}">
        <p14:creationId xmlns:p14="http://schemas.microsoft.com/office/powerpoint/2010/main" val="67136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2. Approximate conditional expected profit per unit bet under statistical hypothesis (unseen cards).</a:t>
            </a:r>
            <a:endParaRPr lang="en-GB" dirty="0"/>
          </a:p>
        </p:txBody>
      </p:sp>
      <p:pic>
        <p:nvPicPr>
          <p:cNvPr id="5" name="Content Placeholder 4"/>
          <p:cNvPicPr>
            <a:picLocks noGrp="1" noChangeAspect="1"/>
          </p:cNvPicPr>
          <p:nvPr>
            <p:ph idx="1"/>
          </p:nvPr>
        </p:nvPicPr>
        <p:blipFill>
          <a:blip r:embed="rId2"/>
          <a:stretch>
            <a:fillRect/>
          </a:stretch>
        </p:blipFill>
        <p:spPr>
          <a:xfrm>
            <a:off x="1845940" y="1422792"/>
            <a:ext cx="9913043" cy="5035699"/>
          </a:xfrm>
          <a:prstGeom prst="rect">
            <a:avLst/>
          </a:prstGeom>
        </p:spPr>
      </p:pic>
    </p:spTree>
    <p:extLst>
      <p:ext uri="{BB962C8B-B14F-4D97-AF65-F5344CB8AC3E}">
        <p14:creationId xmlns:p14="http://schemas.microsoft.com/office/powerpoint/2010/main" val="244688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2. Approximate </a:t>
            </a:r>
            <a:r>
              <a:rPr lang="en-GB" dirty="0"/>
              <a:t>conditional expected profit per unit bet under statistical </a:t>
            </a:r>
            <a:r>
              <a:rPr lang="en-GB" dirty="0" smtClean="0"/>
              <a:t>hypothesis</a:t>
            </a:r>
            <a:r>
              <a:rPr lang="en-GB" dirty="0"/>
              <a:t> </a:t>
            </a:r>
            <a:r>
              <a:rPr lang="en-GB" dirty="0" smtClean="0"/>
              <a:t>(seen cards).</a:t>
            </a:r>
            <a:endParaRPr lang="en-GB" dirty="0"/>
          </a:p>
        </p:txBody>
      </p:sp>
      <p:pic>
        <p:nvPicPr>
          <p:cNvPr id="14" name="Content Placeholder 13"/>
          <p:cNvPicPr>
            <a:picLocks noGrp="1" noChangeAspect="1"/>
          </p:cNvPicPr>
          <p:nvPr>
            <p:ph idx="1"/>
          </p:nvPr>
        </p:nvPicPr>
        <p:blipFill>
          <a:blip r:embed="rId2"/>
          <a:stretch>
            <a:fillRect/>
          </a:stretch>
        </p:blipFill>
        <p:spPr>
          <a:xfrm>
            <a:off x="1917948" y="1417637"/>
            <a:ext cx="8668380" cy="5296460"/>
          </a:xfrm>
          <a:prstGeom prst="rect">
            <a:avLst/>
          </a:prstGeom>
        </p:spPr>
      </p:pic>
    </p:spTree>
    <p:extLst>
      <p:ext uri="{BB962C8B-B14F-4D97-AF65-F5344CB8AC3E}">
        <p14:creationId xmlns:p14="http://schemas.microsoft.com/office/powerpoint/2010/main" val="21500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2b. Justifying the statistical hypothesis.</a:t>
            </a:r>
            <a:endParaRPr lang="en-GB" dirty="0"/>
          </a:p>
        </p:txBody>
      </p:sp>
      <p:pic>
        <p:nvPicPr>
          <p:cNvPr id="6" name="Content Placeholder 5"/>
          <p:cNvPicPr>
            <a:picLocks noGrp="1" noChangeAspect="1"/>
          </p:cNvPicPr>
          <p:nvPr>
            <p:ph idx="1"/>
          </p:nvPr>
        </p:nvPicPr>
        <p:blipFill>
          <a:blip r:embed="rId2"/>
          <a:stretch>
            <a:fillRect/>
          </a:stretch>
        </p:blipFill>
        <p:spPr>
          <a:xfrm>
            <a:off x="2121939" y="1556792"/>
            <a:ext cx="8725793" cy="4823511"/>
          </a:xfrm>
          <a:prstGeom prst="rect">
            <a:avLst/>
          </a:prstGeom>
        </p:spPr>
      </p:pic>
    </p:spTree>
    <p:extLst>
      <p:ext uri="{BB962C8B-B14F-4D97-AF65-F5344CB8AC3E}">
        <p14:creationId xmlns:p14="http://schemas.microsoft.com/office/powerpoint/2010/main" val="51107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Linear regression.</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We will now examine how linear regression is used to justify approximation of the conditional expected profit per unit bet as an average of single-card payoffs.</a:t>
            </a:r>
          </a:p>
          <a:p>
            <a:r>
              <a:rPr lang="en-GB" dirty="0" smtClean="0"/>
              <a:t>Underlying the use of linear regression shows that:</a:t>
            </a:r>
          </a:p>
          <a:p>
            <a:r>
              <a:rPr lang="en-GB" dirty="0" smtClean="0"/>
              <a:t>1. The conditional expected profit on a set of unseen cards is assumed to be a </a:t>
            </a:r>
            <a:r>
              <a:rPr lang="en-GB" i="1" dirty="0" smtClean="0"/>
              <a:t>linear function</a:t>
            </a:r>
            <a:r>
              <a:rPr lang="en-GB" dirty="0" smtClean="0"/>
              <a:t> of the presence or absence of a particular card within that set of unseen cards.</a:t>
            </a:r>
          </a:p>
          <a:p>
            <a:r>
              <a:rPr lang="en-GB" dirty="0" smtClean="0"/>
              <a:t>2. The parameters of this statistical relationship represent the marginal effect of the inclusion of a particular card on the player’s conditional expectation.</a:t>
            </a:r>
          </a:p>
          <a:p>
            <a:r>
              <a:rPr lang="en-GB" dirty="0" smtClean="0"/>
              <a:t>3. Under appropriate assumptions, we can get ordinary least squares (OLS) estimates of these parameters.</a:t>
            </a:r>
          </a:p>
          <a:p>
            <a:r>
              <a:rPr lang="en-GB" dirty="0" smtClean="0"/>
              <a:t>4. These OLS estimates are chosen so as to minimise the sum of squared residuals </a:t>
            </a:r>
          </a:p>
          <a:p>
            <a:r>
              <a:rPr lang="en-GB" dirty="0" smtClean="0"/>
              <a:t>5. These OLS estimates are </a:t>
            </a:r>
          </a:p>
        </p:txBody>
      </p:sp>
    </p:spTree>
    <p:extLst>
      <p:ext uri="{BB962C8B-B14F-4D97-AF65-F5344CB8AC3E}">
        <p14:creationId xmlns:p14="http://schemas.microsoft.com/office/powerpoint/2010/main" val="10528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Content Placeholder 3"/>
          <p:cNvPicPr>
            <a:picLocks noGrp="1" noChangeAspect="1"/>
          </p:cNvPicPr>
          <p:nvPr>
            <p:ph idx="1"/>
          </p:nvPr>
        </p:nvPicPr>
        <p:blipFill>
          <a:blip r:embed="rId2"/>
          <a:stretch>
            <a:fillRect/>
          </a:stretch>
        </p:blipFill>
        <p:spPr>
          <a:xfrm>
            <a:off x="2703411" y="1628800"/>
            <a:ext cx="7562850" cy="695325"/>
          </a:xfrm>
          <a:prstGeom prst="rect">
            <a:avLst/>
          </a:prstGeom>
        </p:spPr>
      </p:pic>
      <p:pic>
        <p:nvPicPr>
          <p:cNvPr id="5" name="Picture 4"/>
          <p:cNvPicPr>
            <a:picLocks noChangeAspect="1"/>
          </p:cNvPicPr>
          <p:nvPr/>
        </p:nvPicPr>
        <p:blipFill>
          <a:blip r:embed="rId3"/>
          <a:stretch>
            <a:fillRect/>
          </a:stretch>
        </p:blipFill>
        <p:spPr>
          <a:xfrm>
            <a:off x="2690454" y="2528218"/>
            <a:ext cx="7543800" cy="3581400"/>
          </a:xfrm>
          <a:prstGeom prst="rect">
            <a:avLst/>
          </a:prstGeom>
        </p:spPr>
      </p:pic>
    </p:spTree>
    <p:extLst>
      <p:ext uri="{BB962C8B-B14F-4D97-AF65-F5344CB8AC3E}">
        <p14:creationId xmlns:p14="http://schemas.microsoft.com/office/powerpoint/2010/main" val="90454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2b. Statistical hypothesis: linear regression.</a:t>
            </a:r>
            <a:endParaRPr lang="en-GB" dirty="0"/>
          </a:p>
        </p:txBody>
      </p:sp>
      <p:pic>
        <p:nvPicPr>
          <p:cNvPr id="4" name="Content Placeholder 3"/>
          <p:cNvPicPr>
            <a:picLocks noGrp="1" noChangeAspect="1"/>
          </p:cNvPicPr>
          <p:nvPr>
            <p:ph idx="1"/>
          </p:nvPr>
        </p:nvPicPr>
        <p:blipFill>
          <a:blip r:embed="rId2"/>
          <a:stretch>
            <a:fillRect/>
          </a:stretch>
        </p:blipFill>
        <p:spPr>
          <a:xfrm>
            <a:off x="2012279" y="1439341"/>
            <a:ext cx="8945114" cy="5044520"/>
          </a:xfrm>
          <a:prstGeom prst="rect">
            <a:avLst/>
          </a:prstGeom>
        </p:spPr>
      </p:pic>
    </p:spTree>
    <p:extLst>
      <p:ext uri="{BB962C8B-B14F-4D97-AF65-F5344CB8AC3E}">
        <p14:creationId xmlns:p14="http://schemas.microsoft.com/office/powerpoint/2010/main" val="96931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cap="none" dirty="0" smtClean="0"/>
              <a:t>Basic Strategy.</a:t>
            </a:r>
            <a:endParaRPr lang="en-GB" cap="none" dirty="0"/>
          </a:p>
        </p:txBody>
      </p:sp>
      <p:sp>
        <p:nvSpPr>
          <p:cNvPr id="4" name="Text Placeholder 3"/>
          <p:cNvSpPr>
            <a:spLocks noGrp="1"/>
          </p:cNvSpPr>
          <p:nvPr>
            <p:ph type="body" sz="half" idx="2"/>
          </p:nvPr>
        </p:nvSpPr>
        <p:spPr/>
        <p:txBody>
          <a:bodyPr/>
          <a:lstStyle/>
          <a:p>
            <a:r>
              <a:rPr lang="en-GB" dirty="0" smtClean="0"/>
              <a:t>Here is a copy of the Basic Strategy leaflet, from the Hippodrome Casino in Leicester Square, London.</a:t>
            </a:r>
          </a:p>
          <a:p>
            <a:r>
              <a:rPr lang="en-GB" dirty="0" smtClean="0"/>
              <a:t>This leaflet will be on the whole the same across all of the casinos in the UK that you might visit.</a:t>
            </a:r>
          </a:p>
          <a:p>
            <a:r>
              <a:rPr lang="en-GB" dirty="0" smtClean="0"/>
              <a:t>There may be incredibly minor variations, but on the whole any variations will be highly insignificant.</a:t>
            </a:r>
            <a:endParaRPr lang="en-GB"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140313" y="482600"/>
            <a:ext cx="4275862" cy="5689600"/>
          </a:xfrm>
        </p:spPr>
      </p:pic>
    </p:spTree>
    <p:extLst>
      <p:ext uri="{BB962C8B-B14F-4D97-AF65-F5344CB8AC3E}">
        <p14:creationId xmlns:p14="http://schemas.microsoft.com/office/powerpoint/2010/main" val="222927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2c. Ordinary least squares (OLS) estimators of parameters/single-card payoffs. </a:t>
            </a:r>
            <a:endParaRPr lang="en-GB" dirty="0"/>
          </a:p>
        </p:txBody>
      </p:sp>
      <p:pic>
        <p:nvPicPr>
          <p:cNvPr id="8" name="Content Placeholder 7"/>
          <p:cNvPicPr>
            <a:picLocks noGrp="1" noChangeAspect="1"/>
          </p:cNvPicPr>
          <p:nvPr>
            <p:ph idx="1"/>
          </p:nvPr>
        </p:nvPicPr>
        <p:blipFill>
          <a:blip r:embed="rId2"/>
          <a:stretch>
            <a:fillRect/>
          </a:stretch>
        </p:blipFill>
        <p:spPr>
          <a:xfrm>
            <a:off x="1596199" y="1628800"/>
            <a:ext cx="9607614" cy="4836678"/>
          </a:xfrm>
          <a:prstGeom prst="rect">
            <a:avLst/>
          </a:prstGeom>
        </p:spPr>
      </p:pic>
    </p:spTree>
    <p:extLst>
      <p:ext uri="{BB962C8B-B14F-4D97-AF65-F5344CB8AC3E}">
        <p14:creationId xmlns:p14="http://schemas.microsoft.com/office/powerpoint/2010/main" val="7867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2c. Normal equations.</a:t>
            </a:r>
            <a:endParaRPr lang="en-GB" dirty="0"/>
          </a:p>
        </p:txBody>
      </p:sp>
      <p:pic>
        <p:nvPicPr>
          <p:cNvPr id="7" name="Content Placeholder 6"/>
          <p:cNvPicPr>
            <a:picLocks noGrp="1" noChangeAspect="1"/>
          </p:cNvPicPr>
          <p:nvPr>
            <p:ph idx="1"/>
          </p:nvPr>
        </p:nvPicPr>
        <p:blipFill>
          <a:blip r:embed="rId2"/>
          <a:stretch>
            <a:fillRect/>
          </a:stretch>
        </p:blipFill>
        <p:spPr>
          <a:xfrm>
            <a:off x="2349996" y="1484784"/>
            <a:ext cx="8788343" cy="5107681"/>
          </a:xfrm>
          <a:prstGeom prst="rect">
            <a:avLst/>
          </a:prstGeom>
        </p:spPr>
      </p:pic>
    </p:spTree>
    <p:extLst>
      <p:ext uri="{BB962C8B-B14F-4D97-AF65-F5344CB8AC3E}">
        <p14:creationId xmlns:p14="http://schemas.microsoft.com/office/powerpoint/2010/main" val="372858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2c. Combinatorics exercise.</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This will come in useful for the next derivation.</a:t>
            </a:r>
          </a:p>
          <a:p>
            <a:r>
              <a:rPr lang="en-GB" dirty="0" smtClean="0"/>
              <a:t>Define the set </a:t>
            </a:r>
            <a:r>
              <a:rPr lang="en-GB" i="1" dirty="0" smtClean="0"/>
              <a:t>S</a:t>
            </a:r>
            <a:r>
              <a:rPr lang="en-GB" dirty="0" smtClean="0"/>
              <a:t> to contain digits from 1 to 5, that is, S = {1, 2, 3, 4, 5}.</a:t>
            </a:r>
            <a:endParaRPr lang="en-GB" dirty="0"/>
          </a:p>
          <a:p>
            <a:pPr lvl="1"/>
            <a:r>
              <a:rPr lang="en-GB" dirty="0" smtClean="0"/>
              <a:t>How many ways are there of choosing 3 digits from set S without regard to ordering?</a:t>
            </a:r>
          </a:p>
          <a:p>
            <a:pPr lvl="1"/>
            <a:r>
              <a:rPr lang="en-GB" dirty="0" smtClean="0"/>
              <a:t>Equivalently, how many 3-digit subsets are there of set S?</a:t>
            </a:r>
          </a:p>
          <a:p>
            <a:pPr lvl="1"/>
            <a:r>
              <a:rPr lang="en-GB" dirty="0" smtClean="0"/>
              <a:t>How many 3-digit subsets are there of set S which contain a 1?</a:t>
            </a:r>
          </a:p>
          <a:p>
            <a:pPr lvl="1"/>
            <a:r>
              <a:rPr lang="en-GB" dirty="0" smtClean="0"/>
              <a:t>How many 3-digit subsets are there of set S which contain a 1 </a:t>
            </a:r>
            <a:r>
              <a:rPr lang="en-GB" i="1" dirty="0" smtClean="0"/>
              <a:t>and </a:t>
            </a:r>
            <a:r>
              <a:rPr lang="en-GB" dirty="0" smtClean="0"/>
              <a:t>a </a:t>
            </a:r>
            <a:r>
              <a:rPr lang="en-GB" i="1" dirty="0" smtClean="0"/>
              <a:t>2?</a:t>
            </a:r>
            <a:endParaRPr lang="en-GB" i="1" dirty="0"/>
          </a:p>
          <a:p>
            <a:r>
              <a:rPr lang="en-GB" dirty="0" smtClean="0"/>
              <a:t>Generalising, define the set D to contain digits from 1 to 52, that is D = {1, 2, …, 52}.</a:t>
            </a:r>
          </a:p>
          <a:p>
            <a:pPr lvl="1"/>
            <a:r>
              <a:rPr lang="en-GB" dirty="0" smtClean="0"/>
              <a:t>How many m-digit subsets are there of set D which contain a 1?</a:t>
            </a:r>
          </a:p>
          <a:p>
            <a:pPr lvl="1"/>
            <a:r>
              <a:rPr lang="en-GB" dirty="0" smtClean="0"/>
              <a:t>How many m-digit subsets are there of set D which contain a 1 and a 2?</a:t>
            </a:r>
            <a:endParaRPr lang="en-GB" dirty="0"/>
          </a:p>
        </p:txBody>
      </p:sp>
    </p:spTree>
    <p:extLst>
      <p:ext uri="{BB962C8B-B14F-4D97-AF65-F5344CB8AC3E}">
        <p14:creationId xmlns:p14="http://schemas.microsoft.com/office/powerpoint/2010/main" val="354935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6" name="Content Placeholder 5"/>
          <p:cNvPicPr>
            <a:picLocks noGrp="1" noChangeAspect="1"/>
          </p:cNvPicPr>
          <p:nvPr>
            <p:ph idx="1"/>
          </p:nvPr>
        </p:nvPicPr>
        <p:blipFill>
          <a:blip r:embed="rId2"/>
          <a:stretch>
            <a:fillRect/>
          </a:stretch>
        </p:blipFill>
        <p:spPr>
          <a:xfrm>
            <a:off x="1917948" y="1671800"/>
            <a:ext cx="9079934" cy="4891903"/>
          </a:xfrm>
          <a:prstGeom prst="rect">
            <a:avLst/>
          </a:prstGeom>
        </p:spPr>
      </p:pic>
    </p:spTree>
    <p:extLst>
      <p:ext uri="{BB962C8B-B14F-4D97-AF65-F5344CB8AC3E}">
        <p14:creationId xmlns:p14="http://schemas.microsoft.com/office/powerpoint/2010/main" val="364608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Pending email response on averaging.</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13335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smtClean="0"/>
              <a:t>2. Approximate conditional expected profit per unit bet, under a statistical hypothesis (scaled effects of removal).</a:t>
            </a:r>
            <a:endParaRPr lang="en-GB" sz="3000" dirty="0"/>
          </a:p>
        </p:txBody>
      </p:sp>
      <p:pic>
        <p:nvPicPr>
          <p:cNvPr id="10" name="Content Placeholder 9"/>
          <p:cNvPicPr>
            <a:picLocks noGrp="1" noChangeAspect="1"/>
          </p:cNvPicPr>
          <p:nvPr>
            <p:ph idx="1"/>
          </p:nvPr>
        </p:nvPicPr>
        <p:blipFill>
          <a:blip r:embed="rId2"/>
          <a:stretch>
            <a:fillRect/>
          </a:stretch>
        </p:blipFill>
        <p:spPr>
          <a:xfrm>
            <a:off x="1621119" y="1556792"/>
            <a:ext cx="9729372" cy="4680520"/>
          </a:xfrm>
          <a:prstGeom prst="rect">
            <a:avLst/>
          </a:prstGeom>
        </p:spPr>
      </p:pic>
    </p:spTree>
    <p:extLst>
      <p:ext uri="{BB962C8B-B14F-4D97-AF65-F5344CB8AC3E}">
        <p14:creationId xmlns:p14="http://schemas.microsoft.com/office/powerpoint/2010/main" val="407159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
            </a:r>
            <a:br>
              <a:rPr lang="en-GB" b="1" dirty="0"/>
            </a:br>
            <a:r>
              <a:rPr lang="en-GB" dirty="0" smtClean="0"/>
              <a:t>Approximate conditional expected profit per unit bet, under a generalised, balanced, point-count system</a:t>
            </a:r>
            <a:endParaRPr lang="en-GB" dirty="0"/>
          </a:p>
        </p:txBody>
      </p:sp>
      <p:pic>
        <p:nvPicPr>
          <p:cNvPr id="15" name="Content Placeholder 14"/>
          <p:cNvPicPr>
            <a:picLocks noGrp="1" noChangeAspect="1"/>
          </p:cNvPicPr>
          <p:nvPr>
            <p:ph idx="1"/>
          </p:nvPr>
        </p:nvPicPr>
        <p:blipFill>
          <a:blip r:embed="rId2"/>
          <a:stretch>
            <a:fillRect/>
          </a:stretch>
        </p:blipFill>
        <p:spPr>
          <a:xfrm>
            <a:off x="1677444" y="1628800"/>
            <a:ext cx="9614783" cy="4754563"/>
          </a:xfrm>
          <a:prstGeom prst="rect">
            <a:avLst/>
          </a:prstGeom>
        </p:spPr>
      </p:pic>
    </p:spTree>
    <p:extLst>
      <p:ext uri="{BB962C8B-B14F-4D97-AF65-F5344CB8AC3E}">
        <p14:creationId xmlns:p14="http://schemas.microsoft.com/office/powerpoint/2010/main" val="34440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Approximate conditional expected profit per unit bet, under a generalised, balanced, point-count system.</a:t>
            </a:r>
          </a:p>
        </p:txBody>
      </p:sp>
      <p:pic>
        <p:nvPicPr>
          <p:cNvPr id="9" name="Content Placeholder 8"/>
          <p:cNvPicPr>
            <a:picLocks noGrp="1" noChangeAspect="1"/>
          </p:cNvPicPr>
          <p:nvPr>
            <p:ph idx="1"/>
          </p:nvPr>
        </p:nvPicPr>
        <p:blipFill>
          <a:blip r:embed="rId2"/>
          <a:stretch>
            <a:fillRect/>
          </a:stretch>
        </p:blipFill>
        <p:spPr>
          <a:xfrm>
            <a:off x="1593436" y="1556792"/>
            <a:ext cx="9606687" cy="4841848"/>
          </a:xfrm>
          <a:prstGeom prst="rect">
            <a:avLst/>
          </a:prstGeom>
        </p:spPr>
      </p:pic>
    </p:spTree>
    <p:extLst>
      <p:ext uri="{BB962C8B-B14F-4D97-AF65-F5344CB8AC3E}">
        <p14:creationId xmlns:p14="http://schemas.microsoft.com/office/powerpoint/2010/main" val="332266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Regression of scaled effects of removal on balanced point counts – minimising sum of squared residuals.</a:t>
            </a:r>
            <a:endParaRPr lang="en-GB" dirty="0"/>
          </a:p>
        </p:txBody>
      </p:sp>
      <p:pic>
        <p:nvPicPr>
          <p:cNvPr id="6" name="Content Placeholder 5"/>
          <p:cNvPicPr>
            <a:picLocks noGrp="1" noChangeAspect="1"/>
          </p:cNvPicPr>
          <p:nvPr>
            <p:ph idx="1"/>
          </p:nvPr>
        </p:nvPicPr>
        <p:blipFill>
          <a:blip r:embed="rId2"/>
          <a:stretch>
            <a:fillRect/>
          </a:stretch>
        </p:blipFill>
        <p:spPr>
          <a:xfrm>
            <a:off x="1485900" y="1844824"/>
            <a:ext cx="9762521" cy="4044620"/>
          </a:xfrm>
          <a:prstGeom prst="rect">
            <a:avLst/>
          </a:prstGeom>
        </p:spPr>
      </p:pic>
    </p:spTree>
    <p:extLst>
      <p:ext uri="{BB962C8B-B14F-4D97-AF65-F5344CB8AC3E}">
        <p14:creationId xmlns:p14="http://schemas.microsoft.com/office/powerpoint/2010/main" val="296705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OLS estimators of the regression coefficient of scaled effects of removal on balanced count.</a:t>
            </a:r>
            <a:endParaRPr lang="en-GB" dirty="0"/>
          </a:p>
        </p:txBody>
      </p:sp>
      <p:pic>
        <p:nvPicPr>
          <p:cNvPr id="4" name="Content Placeholder 3"/>
          <p:cNvPicPr>
            <a:picLocks noGrp="1" noChangeAspect="1"/>
          </p:cNvPicPr>
          <p:nvPr>
            <p:ph idx="1"/>
          </p:nvPr>
        </p:nvPicPr>
        <p:blipFill>
          <a:blip r:embed="rId2"/>
          <a:stretch>
            <a:fillRect/>
          </a:stretch>
        </p:blipFill>
        <p:spPr>
          <a:xfrm>
            <a:off x="1773932" y="2204864"/>
            <a:ext cx="9735346" cy="3672408"/>
          </a:xfrm>
          <a:prstGeom prst="rect">
            <a:avLst/>
          </a:prstGeom>
        </p:spPr>
      </p:pic>
    </p:spTree>
    <p:extLst>
      <p:ext uri="{BB962C8B-B14F-4D97-AF65-F5344CB8AC3E}">
        <p14:creationId xmlns:p14="http://schemas.microsoft.com/office/powerpoint/2010/main" val="408318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Strategy.</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How is this decision table computed?</a:t>
            </a:r>
          </a:p>
          <a:p>
            <a:r>
              <a:rPr lang="en-GB" dirty="0" smtClean="0"/>
              <a:t>We will not reproduce the calculation together (laborious, time-consuming). But necessary for </a:t>
            </a:r>
            <a:r>
              <a:rPr lang="en-GB" i="1" dirty="0" smtClean="0"/>
              <a:t>serious understanding</a:t>
            </a:r>
            <a:r>
              <a:rPr lang="en-GB" dirty="0" smtClean="0"/>
              <a:t>.</a:t>
            </a:r>
          </a:p>
          <a:p>
            <a:r>
              <a:rPr lang="en-GB" dirty="0" smtClean="0"/>
              <a:t>The key principles underlying the calculation are:</a:t>
            </a:r>
          </a:p>
          <a:p>
            <a:pPr lvl="1"/>
            <a:r>
              <a:rPr lang="en-GB" dirty="0" smtClean="0"/>
              <a:t>Standard probability laws</a:t>
            </a:r>
          </a:p>
          <a:p>
            <a:pPr lvl="1"/>
            <a:r>
              <a:rPr lang="en-GB" dirty="0" smtClean="0"/>
              <a:t>Computation of expected values.</a:t>
            </a:r>
          </a:p>
          <a:p>
            <a:pPr lvl="1"/>
            <a:r>
              <a:rPr lang="en-GB" dirty="0" smtClean="0"/>
              <a:t>Decision on whether to {H, S, D, </a:t>
            </a:r>
            <a:r>
              <a:rPr lang="en-GB" dirty="0" err="1" smtClean="0"/>
              <a:t>Sp</a:t>
            </a:r>
            <a:r>
              <a:rPr lang="en-GB" dirty="0" smtClean="0"/>
              <a:t>} is the decision with the highest expected value.</a:t>
            </a:r>
          </a:p>
          <a:p>
            <a:pPr lvl="1"/>
            <a:r>
              <a:rPr lang="en-GB" dirty="0" smtClean="0"/>
              <a:t>Nested recursive algorithm.</a:t>
            </a:r>
          </a:p>
          <a:p>
            <a:r>
              <a:rPr lang="en-GB" dirty="0" smtClean="0"/>
              <a:t>For information on the calculations see Michael </a:t>
            </a:r>
            <a:r>
              <a:rPr lang="en-GB" dirty="0" err="1" smtClean="0"/>
              <a:t>Shackleford’s</a:t>
            </a:r>
            <a:r>
              <a:rPr lang="en-GB" dirty="0" smtClean="0"/>
              <a:t> website (Wizard of Odds) for an 18 minute presentation of how to do this using Excel.</a:t>
            </a:r>
          </a:p>
          <a:p>
            <a:r>
              <a:rPr lang="en-GB" dirty="0" smtClean="0"/>
              <a:t>There is also a formal write-up and specification of the recursive algorithm by </a:t>
            </a:r>
            <a:r>
              <a:rPr lang="en-GB" dirty="0" err="1" smtClean="0"/>
              <a:t>Chongwu</a:t>
            </a:r>
            <a:r>
              <a:rPr lang="en-GB" dirty="0" smtClean="0"/>
              <a:t> </a:t>
            </a:r>
            <a:r>
              <a:rPr lang="en-GB" dirty="0" err="1" smtClean="0"/>
              <a:t>Ruan</a:t>
            </a:r>
            <a:r>
              <a:rPr lang="en-GB" dirty="0" smtClean="0"/>
              <a:t>; and a similar one in </a:t>
            </a:r>
            <a:r>
              <a:rPr lang="en-GB" dirty="0" err="1" smtClean="0"/>
              <a:t>Ethier</a:t>
            </a:r>
            <a:r>
              <a:rPr lang="en-GB" dirty="0"/>
              <a:t>.</a:t>
            </a:r>
            <a:endParaRPr lang="en-GB" dirty="0" smtClean="0"/>
          </a:p>
          <a:p>
            <a:endParaRPr lang="en-GB" dirty="0"/>
          </a:p>
        </p:txBody>
      </p:sp>
    </p:spTree>
    <p:extLst>
      <p:ext uri="{BB962C8B-B14F-4D97-AF65-F5344CB8AC3E}">
        <p14:creationId xmlns:p14="http://schemas.microsoft.com/office/powerpoint/2010/main" val="321513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Motivating the use of the central limit theorem for samples from a finite population.</a:t>
            </a:r>
            <a:endParaRPr lang="en-GB" dirty="0"/>
          </a:p>
        </p:txBody>
      </p:sp>
      <p:sp>
        <p:nvSpPr>
          <p:cNvPr id="3" name="Content Placeholder 2"/>
          <p:cNvSpPr>
            <a:spLocks noGrp="1"/>
          </p:cNvSpPr>
          <p:nvPr>
            <p:ph idx="1"/>
          </p:nvPr>
        </p:nvSpPr>
        <p:spPr>
          <a:xfrm>
            <a:off x="1593436" y="1600200"/>
            <a:ext cx="9782801" cy="5069160"/>
          </a:xfrm>
        </p:spPr>
        <p:txBody>
          <a:bodyPr>
            <a:normAutofit fontScale="70000" lnSpcReduction="20000"/>
          </a:bodyPr>
          <a:lstStyle/>
          <a:p>
            <a:r>
              <a:rPr lang="en-GB" dirty="0" smtClean="0"/>
              <a:t>We now have two approximations for the conditional expected profit per unit bet.</a:t>
            </a:r>
          </a:p>
          <a:p>
            <a:r>
              <a:rPr lang="en-GB" dirty="0" smtClean="0"/>
              <a:t>Let’s now introduce some terminology from the mathematics of gambling and statistics literature:</a:t>
            </a:r>
          </a:p>
          <a:p>
            <a:pPr lvl="1"/>
            <a:r>
              <a:rPr lang="en-GB" dirty="0" smtClean="0"/>
              <a:t>A </a:t>
            </a:r>
            <a:r>
              <a:rPr lang="en-GB" i="1" dirty="0" err="1" smtClean="0"/>
              <a:t>superfair</a:t>
            </a:r>
            <a:r>
              <a:rPr lang="en-GB" i="1" dirty="0" smtClean="0"/>
              <a:t> bet</a:t>
            </a:r>
            <a:r>
              <a:rPr lang="en-GB" dirty="0" smtClean="0"/>
              <a:t> is a bet whose expected value is positive.</a:t>
            </a:r>
          </a:p>
          <a:p>
            <a:pPr lvl="1"/>
            <a:r>
              <a:rPr lang="en-GB" dirty="0" smtClean="0"/>
              <a:t>A </a:t>
            </a:r>
            <a:r>
              <a:rPr lang="en-GB" i="1" dirty="0" err="1" smtClean="0"/>
              <a:t>subfair</a:t>
            </a:r>
            <a:r>
              <a:rPr lang="en-GB" i="1" dirty="0" smtClean="0"/>
              <a:t> bet</a:t>
            </a:r>
            <a:r>
              <a:rPr lang="en-GB" dirty="0" smtClean="0"/>
              <a:t> is a bet whose expected value is negative.</a:t>
            </a:r>
          </a:p>
          <a:p>
            <a:r>
              <a:rPr lang="en-GB" dirty="0" smtClean="0"/>
              <a:t>Thus an informed gambler is generally on the lookout for </a:t>
            </a:r>
            <a:r>
              <a:rPr lang="en-GB" i="1" dirty="0" err="1" smtClean="0"/>
              <a:t>superfair</a:t>
            </a:r>
            <a:r>
              <a:rPr lang="en-GB" i="1" dirty="0" smtClean="0"/>
              <a:t> bets</a:t>
            </a:r>
            <a:r>
              <a:rPr lang="en-GB" dirty="0" smtClean="0"/>
              <a:t>.</a:t>
            </a:r>
          </a:p>
          <a:p>
            <a:r>
              <a:rPr lang="en-GB" dirty="0" smtClean="0"/>
              <a:t>A natural question we might ask is “how frequently is a </a:t>
            </a:r>
            <a:r>
              <a:rPr lang="en-GB" i="1" dirty="0" err="1" smtClean="0"/>
              <a:t>superfair</a:t>
            </a:r>
            <a:r>
              <a:rPr lang="en-GB" i="1" dirty="0" smtClean="0"/>
              <a:t> bet</a:t>
            </a:r>
            <a:r>
              <a:rPr lang="en-GB" dirty="0" smtClean="0"/>
              <a:t> available in Blackjack after </a:t>
            </a:r>
            <a:r>
              <a:rPr lang="en-GB" i="1" dirty="0" smtClean="0"/>
              <a:t>n cards have been seen?”</a:t>
            </a:r>
          </a:p>
          <a:p>
            <a:r>
              <a:rPr lang="en-GB" dirty="0" smtClean="0"/>
              <a:t>Formally, this is equivalent to asking </a:t>
            </a:r>
            <a:r>
              <a:rPr lang="en-GB" i="1" dirty="0" smtClean="0"/>
              <a:t>“what is the probability that the player approximate conditional expected profit per unit bet is greater than 0?</a:t>
            </a:r>
            <a:r>
              <a:rPr lang="en-GB" dirty="0" smtClean="0"/>
              <a:t>”</a:t>
            </a:r>
          </a:p>
          <a:p>
            <a:r>
              <a:rPr lang="en-GB" dirty="0" smtClean="0"/>
              <a:t>At the heart of answering this question lies a variant of the </a:t>
            </a:r>
            <a:r>
              <a:rPr lang="en-GB" i="1" dirty="0"/>
              <a:t>c</a:t>
            </a:r>
            <a:r>
              <a:rPr lang="en-GB" i="1" dirty="0" smtClean="0"/>
              <a:t>entral </a:t>
            </a:r>
            <a:r>
              <a:rPr lang="en-GB" i="1" dirty="0"/>
              <a:t>l</a:t>
            </a:r>
            <a:r>
              <a:rPr lang="en-GB" i="1" dirty="0" smtClean="0"/>
              <a:t>imit theorem (CLT)</a:t>
            </a:r>
            <a:r>
              <a:rPr lang="en-GB" dirty="0" smtClean="0"/>
              <a:t> that holds for </a:t>
            </a:r>
            <a:r>
              <a:rPr lang="en-GB" i="1" dirty="0" smtClean="0"/>
              <a:t>samples from a finite population, i.e. weakly dependent random variables that are not independent and identically distributed.</a:t>
            </a:r>
          </a:p>
          <a:p>
            <a:r>
              <a:rPr lang="en-GB" dirty="0" smtClean="0"/>
              <a:t>In order to state this result and show how it’s used, we first need to refresh on the central limit theorem for independent and identically distributed random variables first, before moving to case where we have samples from a finite population.</a:t>
            </a:r>
          </a:p>
        </p:txBody>
      </p:sp>
    </p:spTree>
    <p:extLst>
      <p:ext uri="{BB962C8B-B14F-4D97-AF65-F5344CB8AC3E}">
        <p14:creationId xmlns:p14="http://schemas.microsoft.com/office/powerpoint/2010/main" val="79521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Properties of the sample mean.</a:t>
            </a:r>
            <a:endParaRPr lang="en-GB" dirty="0"/>
          </a:p>
        </p:txBody>
      </p:sp>
      <p:pic>
        <p:nvPicPr>
          <p:cNvPr id="4" name="Content Placeholder 3"/>
          <p:cNvPicPr>
            <a:picLocks noGrp="1" noChangeAspect="1"/>
          </p:cNvPicPr>
          <p:nvPr>
            <p:ph idx="1"/>
          </p:nvPr>
        </p:nvPicPr>
        <p:blipFill>
          <a:blip r:embed="rId2"/>
          <a:stretch>
            <a:fillRect/>
          </a:stretch>
        </p:blipFill>
        <p:spPr>
          <a:xfrm>
            <a:off x="1542417" y="1628800"/>
            <a:ext cx="9884837" cy="4464496"/>
          </a:xfrm>
          <a:prstGeom prst="rect">
            <a:avLst/>
          </a:prstGeom>
        </p:spPr>
      </p:pic>
    </p:spTree>
    <p:extLst>
      <p:ext uri="{BB962C8B-B14F-4D97-AF65-F5344CB8AC3E}">
        <p14:creationId xmlns:p14="http://schemas.microsoft.com/office/powerpoint/2010/main" val="414501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Central limit theorem for IID random variables.</a:t>
            </a:r>
            <a:endParaRPr lang="en-GB" dirty="0"/>
          </a:p>
        </p:txBody>
      </p:sp>
      <p:pic>
        <p:nvPicPr>
          <p:cNvPr id="4" name="Content Placeholder 3"/>
          <p:cNvPicPr>
            <a:picLocks noGrp="1" noChangeAspect="1"/>
          </p:cNvPicPr>
          <p:nvPr>
            <p:ph idx="1"/>
          </p:nvPr>
        </p:nvPicPr>
        <p:blipFill>
          <a:blip r:embed="rId2"/>
          <a:stretch>
            <a:fillRect/>
          </a:stretch>
        </p:blipFill>
        <p:spPr>
          <a:xfrm>
            <a:off x="2020340" y="1556792"/>
            <a:ext cx="8928992" cy="4971277"/>
          </a:xfrm>
          <a:prstGeom prst="rect">
            <a:avLst/>
          </a:prstGeom>
        </p:spPr>
      </p:pic>
    </p:spTree>
    <p:extLst>
      <p:ext uri="{BB962C8B-B14F-4D97-AF65-F5344CB8AC3E}">
        <p14:creationId xmlns:p14="http://schemas.microsoft.com/office/powerpoint/2010/main" val="41435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Central limit theorem for IID random variables.</a:t>
            </a:r>
            <a:endParaRPr lang="en-GB" dirty="0"/>
          </a:p>
        </p:txBody>
      </p:sp>
      <p:pic>
        <p:nvPicPr>
          <p:cNvPr id="4" name="Content Placeholder 3"/>
          <p:cNvPicPr>
            <a:picLocks noGrp="1" noChangeAspect="1"/>
          </p:cNvPicPr>
          <p:nvPr>
            <p:ph idx="1"/>
          </p:nvPr>
        </p:nvPicPr>
        <p:blipFill>
          <a:blip r:embed="rId2"/>
          <a:stretch>
            <a:fillRect/>
          </a:stretch>
        </p:blipFill>
        <p:spPr>
          <a:xfrm>
            <a:off x="1849616" y="1556792"/>
            <a:ext cx="9526621" cy="4968552"/>
          </a:xfrm>
          <a:prstGeom prst="rect">
            <a:avLst/>
          </a:prstGeom>
        </p:spPr>
      </p:pic>
    </p:spTree>
    <p:extLst>
      <p:ext uri="{BB962C8B-B14F-4D97-AF65-F5344CB8AC3E}">
        <p14:creationId xmlns:p14="http://schemas.microsoft.com/office/powerpoint/2010/main" val="19287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7988" y="1556792"/>
            <a:ext cx="8283272" cy="2654064"/>
          </a:xfrm>
        </p:spPr>
        <p:txBody>
          <a:bodyPr>
            <a:normAutofit/>
          </a:bodyPr>
          <a:lstStyle/>
          <a:p>
            <a:r>
              <a:rPr lang="en-GB" sz="2800" dirty="0" smtClean="0"/>
              <a:t>Q: Isn’t the central limit theorem a statement about how you can approximate the distribution of the sample mean (i.e. the sampling distribution) with a Normal distribution?</a:t>
            </a:r>
            <a:endParaRPr lang="en-GB" sz="2800" dirty="0"/>
          </a:p>
        </p:txBody>
      </p:sp>
    </p:spTree>
    <p:extLst>
      <p:ext uri="{BB962C8B-B14F-4D97-AF65-F5344CB8AC3E}">
        <p14:creationId xmlns:p14="http://schemas.microsoft.com/office/powerpoint/2010/main" val="140586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266" y="-315416"/>
            <a:ext cx="9782801" cy="1239837"/>
          </a:xfrm>
        </p:spPr>
        <p:txBody>
          <a:bodyPr/>
          <a:lstStyle/>
          <a:p>
            <a:r>
              <a:rPr lang="en-GB" dirty="0"/>
              <a:t>Continuous mapping theorem.</a:t>
            </a:r>
          </a:p>
        </p:txBody>
      </p:sp>
      <p:pic>
        <p:nvPicPr>
          <p:cNvPr id="4" name="Picture 3"/>
          <p:cNvPicPr>
            <a:picLocks noChangeAspect="1"/>
          </p:cNvPicPr>
          <p:nvPr/>
        </p:nvPicPr>
        <p:blipFill>
          <a:blip r:embed="rId2"/>
          <a:stretch>
            <a:fillRect/>
          </a:stretch>
        </p:blipFill>
        <p:spPr>
          <a:xfrm>
            <a:off x="1741206" y="1052736"/>
            <a:ext cx="9424919" cy="5578187"/>
          </a:xfrm>
          <a:prstGeom prst="rect">
            <a:avLst/>
          </a:prstGeom>
        </p:spPr>
      </p:pic>
    </p:spTree>
    <p:extLst>
      <p:ext uri="{BB962C8B-B14F-4D97-AF65-F5344CB8AC3E}">
        <p14:creationId xmlns:p14="http://schemas.microsoft.com/office/powerpoint/2010/main" val="162033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CLT for IID random variables.</a:t>
            </a:r>
            <a:endParaRPr lang="en-GB" dirty="0"/>
          </a:p>
        </p:txBody>
      </p:sp>
      <p:pic>
        <p:nvPicPr>
          <p:cNvPr id="5" name="Content Placeholder 4"/>
          <p:cNvPicPr>
            <a:picLocks noGrp="1" noChangeAspect="1"/>
          </p:cNvPicPr>
          <p:nvPr>
            <p:ph idx="1"/>
          </p:nvPr>
        </p:nvPicPr>
        <p:blipFill>
          <a:blip r:embed="rId2"/>
          <a:stretch>
            <a:fillRect/>
          </a:stretch>
        </p:blipFill>
        <p:spPr>
          <a:xfrm>
            <a:off x="1845940" y="1417637"/>
            <a:ext cx="9127758" cy="5053879"/>
          </a:xfrm>
          <a:prstGeom prst="rect">
            <a:avLst/>
          </a:prstGeom>
        </p:spPr>
      </p:pic>
    </p:spTree>
    <p:extLst>
      <p:ext uri="{BB962C8B-B14F-4D97-AF65-F5344CB8AC3E}">
        <p14:creationId xmlns:p14="http://schemas.microsoft.com/office/powerpoint/2010/main" val="391199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CLT for IID random variables.</a:t>
            </a:r>
            <a:endParaRPr lang="en-GB" dirty="0"/>
          </a:p>
        </p:txBody>
      </p:sp>
      <p:pic>
        <p:nvPicPr>
          <p:cNvPr id="6" name="Content Placeholder 5"/>
          <p:cNvPicPr>
            <a:picLocks noGrp="1" noChangeAspect="1"/>
          </p:cNvPicPr>
          <p:nvPr>
            <p:ph idx="1"/>
          </p:nvPr>
        </p:nvPicPr>
        <p:blipFill>
          <a:blip r:embed="rId2"/>
          <a:stretch>
            <a:fillRect/>
          </a:stretch>
        </p:blipFill>
        <p:spPr>
          <a:xfrm>
            <a:off x="1593436" y="1556792"/>
            <a:ext cx="9894886" cy="4896544"/>
          </a:xfrm>
          <a:prstGeom prst="rect">
            <a:avLst/>
          </a:prstGeom>
        </p:spPr>
      </p:pic>
    </p:spTree>
    <p:extLst>
      <p:ext uri="{BB962C8B-B14F-4D97-AF65-F5344CB8AC3E}">
        <p14:creationId xmlns:p14="http://schemas.microsoft.com/office/powerpoint/2010/main" val="122068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CLT for IID random variables.</a:t>
            </a:r>
            <a:endParaRPr lang="en-GB" dirty="0"/>
          </a:p>
        </p:txBody>
      </p:sp>
      <p:pic>
        <p:nvPicPr>
          <p:cNvPr id="5" name="Content Placeholder 4"/>
          <p:cNvPicPr>
            <a:picLocks noGrp="1" noChangeAspect="1"/>
          </p:cNvPicPr>
          <p:nvPr>
            <p:ph idx="1"/>
          </p:nvPr>
        </p:nvPicPr>
        <p:blipFill>
          <a:blip r:embed="rId2"/>
          <a:stretch>
            <a:fillRect/>
          </a:stretch>
        </p:blipFill>
        <p:spPr>
          <a:xfrm>
            <a:off x="1622978" y="1844824"/>
            <a:ext cx="9753259" cy="4394704"/>
          </a:xfrm>
          <a:prstGeom prst="rect">
            <a:avLst/>
          </a:prstGeom>
        </p:spPr>
      </p:pic>
    </p:spTree>
    <p:extLst>
      <p:ext uri="{BB962C8B-B14F-4D97-AF65-F5344CB8AC3E}">
        <p14:creationId xmlns:p14="http://schemas.microsoft.com/office/powerpoint/2010/main" val="359308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CLT for IID random variables.</a:t>
            </a:r>
          </a:p>
        </p:txBody>
      </p:sp>
      <p:pic>
        <p:nvPicPr>
          <p:cNvPr id="10" name="Content Placeholder 9"/>
          <p:cNvPicPr>
            <a:picLocks noGrp="1" noChangeAspect="1"/>
          </p:cNvPicPr>
          <p:nvPr>
            <p:ph idx="1"/>
          </p:nvPr>
        </p:nvPicPr>
        <p:blipFill>
          <a:blip r:embed="rId2"/>
          <a:stretch>
            <a:fillRect/>
          </a:stretch>
        </p:blipFill>
        <p:spPr>
          <a:xfrm>
            <a:off x="1811567" y="1417637"/>
            <a:ext cx="9564670" cy="4963615"/>
          </a:xfrm>
          <a:prstGeom prst="rect">
            <a:avLst/>
          </a:prstGeom>
        </p:spPr>
      </p:pic>
    </p:spTree>
    <p:extLst>
      <p:ext uri="{BB962C8B-B14F-4D97-AF65-F5344CB8AC3E}">
        <p14:creationId xmlns:p14="http://schemas.microsoft.com/office/powerpoint/2010/main" val="39896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smtClean="0"/>
              <a:t>House Edge.</a:t>
            </a:r>
            <a:endParaRPr lang="en-GB" cap="none" dirty="0"/>
          </a:p>
        </p:txBody>
      </p:sp>
      <p:sp>
        <p:nvSpPr>
          <p:cNvPr id="4" name="Text Placeholder 3"/>
          <p:cNvSpPr>
            <a:spLocks noGrp="1"/>
          </p:cNvSpPr>
          <p:nvPr>
            <p:ph type="body" sz="half" idx="2"/>
          </p:nvPr>
        </p:nvSpPr>
        <p:spPr/>
        <p:txBody>
          <a:bodyPr>
            <a:normAutofit fontScale="85000" lnSpcReduction="20000"/>
          </a:bodyPr>
          <a:lstStyle/>
          <a:p>
            <a:r>
              <a:rPr lang="en-GB" dirty="0" smtClean="0"/>
              <a:t>Focus on:</a:t>
            </a:r>
          </a:p>
          <a:p>
            <a:pPr marL="342900" indent="-342900">
              <a:buFont typeface="Arial" panose="020B0604020202020204" pitchFamily="34" charset="0"/>
              <a:buChar char="•"/>
            </a:pPr>
            <a:r>
              <a:rPr lang="en-GB" dirty="0" smtClean="0"/>
              <a:t>“expect to retain, on average, from each hand or spin, given normal patterns of play.”</a:t>
            </a:r>
          </a:p>
          <a:p>
            <a:pPr marL="342900" indent="-342900">
              <a:buFont typeface="Arial" panose="020B0604020202020204" pitchFamily="34" charset="0"/>
              <a:buChar char="•"/>
            </a:pPr>
            <a:r>
              <a:rPr lang="en-GB" dirty="0" smtClean="0"/>
              <a:t>“these figures will vary in certain playing conditions.”</a:t>
            </a:r>
          </a:p>
          <a:p>
            <a:pPr marL="342900" indent="-342900">
              <a:buFont typeface="Arial" panose="020B0604020202020204" pitchFamily="34" charset="0"/>
              <a:buChar char="•"/>
            </a:pPr>
            <a:r>
              <a:rPr lang="en-GB" dirty="0" smtClean="0"/>
              <a:t>“the Edge can fluctuate widely (both for and against the house) depending on the techniques applied by individual players.”</a:t>
            </a:r>
          </a:p>
          <a:p>
            <a:pPr marL="342900" indent="-342900">
              <a:buFont typeface="Arial" panose="020B0604020202020204" pitchFamily="34" charset="0"/>
              <a:buChar char="•"/>
            </a:pPr>
            <a:r>
              <a:rPr lang="en-GB" dirty="0" smtClean="0"/>
              <a:t>“The Edge may also differ depending on the odds payable at individual casinos.”</a:t>
            </a:r>
          </a:p>
          <a:p>
            <a:r>
              <a:rPr lang="en-GB" b="1" dirty="0" smtClean="0"/>
              <a:t>Are you satisfied with this definition of the House Edge?</a:t>
            </a:r>
          </a:p>
          <a:p>
            <a:endParaRPr lang="en-GB" dirty="0"/>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541377" y="482600"/>
            <a:ext cx="5473734" cy="6114752"/>
          </a:xfrm>
        </p:spPr>
      </p:pic>
    </p:spTree>
    <p:extLst>
      <p:ext uri="{BB962C8B-B14F-4D97-AF65-F5344CB8AC3E}">
        <p14:creationId xmlns:p14="http://schemas.microsoft.com/office/powerpoint/2010/main" val="153669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4. Probability of approximations of conditional  expected profit per unit bet exceeding a threshold.</a:t>
            </a:r>
            <a:endParaRPr lang="en-GB" dirty="0"/>
          </a:p>
        </p:txBody>
      </p:sp>
      <p:pic>
        <p:nvPicPr>
          <p:cNvPr id="9" name="Content Placeholder 8"/>
          <p:cNvPicPr>
            <a:picLocks noGrp="1" noChangeAspect="1"/>
          </p:cNvPicPr>
          <p:nvPr>
            <p:ph idx="1"/>
          </p:nvPr>
        </p:nvPicPr>
        <p:blipFill>
          <a:blip r:embed="rId2"/>
          <a:stretch>
            <a:fillRect/>
          </a:stretch>
        </p:blipFill>
        <p:spPr>
          <a:xfrm>
            <a:off x="1816728" y="1484784"/>
            <a:ext cx="9336215" cy="5148400"/>
          </a:xfrm>
          <a:prstGeom prst="rect">
            <a:avLst/>
          </a:prstGeom>
        </p:spPr>
      </p:pic>
    </p:spTree>
    <p:extLst>
      <p:ext uri="{BB962C8B-B14F-4D97-AF65-F5344CB8AC3E}">
        <p14:creationId xmlns:p14="http://schemas.microsoft.com/office/powerpoint/2010/main" val="348420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200" cap="none" dirty="0" smtClean="0"/>
              <a:t>4a. Central limit theorem for samples from a finite population, </a:t>
            </a:r>
            <a:r>
              <a:rPr lang="en-GB" sz="2200" cap="none" dirty="0" err="1" smtClean="0"/>
              <a:t>Erdos</a:t>
            </a:r>
            <a:r>
              <a:rPr lang="en-GB" sz="2200" cap="none" dirty="0" smtClean="0"/>
              <a:t> P., </a:t>
            </a:r>
            <a:r>
              <a:rPr lang="en-GB" sz="2200" cap="none" dirty="0" err="1" smtClean="0"/>
              <a:t>Renyi</a:t>
            </a:r>
            <a:r>
              <a:rPr lang="en-GB" sz="2200" cap="none" dirty="0" smtClean="0"/>
              <a:t>, A. (1959).</a:t>
            </a:r>
            <a:endParaRPr lang="en-GB" sz="2200" cap="none" dirty="0"/>
          </a:p>
        </p:txBody>
      </p:sp>
      <p:pic>
        <p:nvPicPr>
          <p:cNvPr id="5" name="Content Placeholder 4"/>
          <p:cNvPicPr>
            <a:picLocks noGrp="1" noChangeAspect="1"/>
          </p:cNvPicPr>
          <p:nvPr>
            <p:ph idx="1"/>
          </p:nvPr>
        </p:nvPicPr>
        <p:blipFill>
          <a:blip r:embed="rId2"/>
          <a:stretch>
            <a:fillRect/>
          </a:stretch>
        </p:blipFill>
        <p:spPr>
          <a:xfrm>
            <a:off x="6238428" y="362525"/>
            <a:ext cx="4876778" cy="6170151"/>
          </a:xfrm>
          <a:prstGeom prst="rect">
            <a:avLst/>
          </a:prstGeom>
        </p:spPr>
      </p:pic>
      <p:sp>
        <p:nvSpPr>
          <p:cNvPr id="4" name="Text Placeholder 3"/>
          <p:cNvSpPr>
            <a:spLocks noGrp="1"/>
          </p:cNvSpPr>
          <p:nvPr>
            <p:ph type="body" sz="half" idx="2"/>
          </p:nvPr>
        </p:nvSpPr>
        <p:spPr>
          <a:xfrm>
            <a:off x="1074240" y="1828800"/>
            <a:ext cx="3293422" cy="4487416"/>
          </a:xfrm>
        </p:spPr>
        <p:txBody>
          <a:bodyPr>
            <a:normAutofit fontScale="85000" lnSpcReduction="20000"/>
          </a:bodyPr>
          <a:lstStyle/>
          <a:p>
            <a:pPr marL="342900" indent="-342900">
              <a:buFont typeface="Arial" panose="020B0604020202020204" pitchFamily="34" charset="0"/>
              <a:buChar char="•"/>
            </a:pPr>
            <a:r>
              <a:rPr lang="en-GB" dirty="0" smtClean="0"/>
              <a:t>A little bit of history and context.</a:t>
            </a:r>
          </a:p>
          <a:p>
            <a:pPr marL="342900" indent="-342900">
              <a:buFont typeface="Arial" panose="020B0604020202020204" pitchFamily="34" charset="0"/>
              <a:buChar char="•"/>
            </a:pPr>
            <a:r>
              <a:rPr lang="en-GB" dirty="0" smtClean="0"/>
              <a:t>This paper is a proof published in a journal (slightly obscure) for the mathematical community.</a:t>
            </a:r>
          </a:p>
          <a:p>
            <a:pPr marL="342900" indent="-342900">
              <a:buFont typeface="Arial" panose="020B0604020202020204" pitchFamily="34" charset="0"/>
              <a:buChar char="•"/>
            </a:pPr>
            <a:r>
              <a:rPr lang="en-GB" dirty="0" smtClean="0"/>
              <a:t>To the best of my knowledge, it was Peter Griffin, the author of “The Theory of Blackjack” who first cited this result and its applicability to Blackjack in a paper in published in an interdisciplinary studies journal in 1976 (see references at the end).</a:t>
            </a:r>
          </a:p>
          <a:p>
            <a:pPr marL="342900" indent="-342900">
              <a:buFont typeface="Arial" panose="020B0604020202020204" pitchFamily="34" charset="0"/>
              <a:buChar char="•"/>
            </a:pPr>
            <a:r>
              <a:rPr lang="en-GB" dirty="0" smtClean="0"/>
              <a:t>As the notation in this paper is a bit quaint, we use a contemporary version of this theorem stated by </a:t>
            </a:r>
            <a:r>
              <a:rPr lang="en-GB" dirty="0" err="1" smtClean="0"/>
              <a:t>Ethier</a:t>
            </a:r>
            <a:r>
              <a:rPr lang="en-GB" dirty="0" smtClean="0"/>
              <a:t> (2010).</a:t>
            </a:r>
          </a:p>
        </p:txBody>
      </p:sp>
    </p:spTree>
    <p:extLst>
      <p:ext uri="{BB962C8B-B14F-4D97-AF65-F5344CB8AC3E}">
        <p14:creationId xmlns:p14="http://schemas.microsoft.com/office/powerpoint/2010/main" val="212231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200" cap="none" dirty="0" smtClean="0"/>
              <a:t>4a. Central limit theorem for samples from a finite population, as stated in </a:t>
            </a:r>
            <a:r>
              <a:rPr lang="en-GB" sz="2200" cap="none" dirty="0" err="1" smtClean="0"/>
              <a:t>Ethier</a:t>
            </a:r>
            <a:r>
              <a:rPr lang="en-GB" sz="2200" cap="none" dirty="0" smtClean="0"/>
              <a:t>, S. (2010).</a:t>
            </a:r>
            <a:endParaRPr lang="en-GB" sz="2200" dirty="0"/>
          </a:p>
        </p:txBody>
      </p:sp>
      <p:pic>
        <p:nvPicPr>
          <p:cNvPr id="5" name="Content Placeholder 4"/>
          <p:cNvPicPr>
            <a:picLocks noGrp="1" noChangeAspect="1"/>
          </p:cNvPicPr>
          <p:nvPr>
            <p:ph idx="1"/>
          </p:nvPr>
        </p:nvPicPr>
        <p:blipFill>
          <a:blip r:embed="rId2"/>
          <a:stretch>
            <a:fillRect/>
          </a:stretch>
        </p:blipFill>
        <p:spPr>
          <a:xfrm>
            <a:off x="5302324" y="1196752"/>
            <a:ext cx="6094442" cy="4919345"/>
          </a:xfrm>
          <a:prstGeom prst="rect">
            <a:avLst/>
          </a:prstGeom>
        </p:spPr>
      </p:pic>
      <p:sp>
        <p:nvSpPr>
          <p:cNvPr id="4" name="Text Placeholder 3"/>
          <p:cNvSpPr>
            <a:spLocks noGrp="1"/>
          </p:cNvSpPr>
          <p:nvPr>
            <p:ph type="body" sz="half" idx="2"/>
          </p:nvPr>
        </p:nvSpPr>
        <p:spPr/>
        <p:txBody>
          <a:bodyPr>
            <a:normAutofit lnSpcReduction="10000"/>
          </a:bodyPr>
          <a:lstStyle/>
          <a:p>
            <a:pPr marL="342900" indent="-342900">
              <a:buFont typeface="Arial" panose="020B0604020202020204" pitchFamily="34" charset="0"/>
              <a:buChar char="•"/>
            </a:pPr>
            <a:r>
              <a:rPr lang="en-GB" dirty="0" smtClean="0"/>
              <a:t>This more contemporary statement of the result by </a:t>
            </a:r>
            <a:r>
              <a:rPr lang="en-GB" dirty="0" err="1" smtClean="0"/>
              <a:t>Erdos</a:t>
            </a:r>
            <a:r>
              <a:rPr lang="en-GB" dirty="0" smtClean="0"/>
              <a:t> and </a:t>
            </a:r>
            <a:r>
              <a:rPr lang="en-GB" dirty="0" err="1" smtClean="0"/>
              <a:t>Renyi</a:t>
            </a:r>
            <a:r>
              <a:rPr lang="en-GB" dirty="0" smtClean="0"/>
              <a:t> (1959) will be suited for our purposes.</a:t>
            </a:r>
          </a:p>
          <a:p>
            <a:pPr marL="342900" indent="-342900">
              <a:buFont typeface="Arial" panose="020B0604020202020204" pitchFamily="34" charset="0"/>
              <a:buChar char="•"/>
            </a:pPr>
            <a:r>
              <a:rPr lang="en-GB" dirty="0" smtClean="0"/>
              <a:t>This result is used for get the 2 convergence in distributions results that were stated on slide 154.</a:t>
            </a:r>
          </a:p>
          <a:p>
            <a:pPr marL="342900" indent="-342900">
              <a:buFont typeface="Arial" panose="020B0604020202020204" pitchFamily="34" charset="0"/>
              <a:buChar char="•"/>
            </a:pPr>
            <a:r>
              <a:rPr lang="en-GB" dirty="0" smtClean="0"/>
              <a:t>We will now go through how this result is used and the derivations, using the tools we developed previously.</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158137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200" cap="none" dirty="0"/>
              <a:t>4a. Central limit theorem for samples from a finite population, as stated in </a:t>
            </a:r>
            <a:r>
              <a:rPr lang="en-GB" sz="2200" cap="none" dirty="0" err="1"/>
              <a:t>Ethier</a:t>
            </a:r>
            <a:r>
              <a:rPr lang="en-GB" sz="2200" cap="none" dirty="0"/>
              <a:t>, S. (2010).</a:t>
            </a:r>
            <a:endParaRPr lang="en-GB" sz="2200" dirty="0"/>
          </a:p>
        </p:txBody>
      </p:sp>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en-GB" dirty="0" smtClean="0"/>
              <a:t>The following questions will assist you </a:t>
            </a:r>
            <a:endParaRPr lang="en-GB" dirty="0"/>
          </a:p>
        </p:txBody>
      </p:sp>
      <p:pic>
        <p:nvPicPr>
          <p:cNvPr id="5" name="Content Placeholder 4"/>
          <p:cNvPicPr>
            <a:picLocks noGrp="1" noChangeAspect="1"/>
          </p:cNvPicPr>
          <p:nvPr>
            <p:ph idx="1"/>
          </p:nvPr>
        </p:nvPicPr>
        <p:blipFill>
          <a:blip r:embed="rId2"/>
          <a:stretch>
            <a:fillRect/>
          </a:stretch>
        </p:blipFill>
        <p:spPr>
          <a:xfrm>
            <a:off x="5180013" y="826734"/>
            <a:ext cx="6196012" cy="5001331"/>
          </a:xfrm>
          <a:prstGeom prst="rect">
            <a:avLst/>
          </a:prstGeom>
        </p:spPr>
      </p:pic>
    </p:spTree>
    <p:extLst>
      <p:ext uri="{BB962C8B-B14F-4D97-AF65-F5344CB8AC3E}">
        <p14:creationId xmlns:p14="http://schemas.microsoft.com/office/powerpoint/2010/main" val="413049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4b. Probability of player advantage under effects of removal exceeding a threshold.</a:t>
            </a:r>
            <a:endParaRPr lang="en-GB" dirty="0"/>
          </a:p>
        </p:txBody>
      </p:sp>
      <p:pic>
        <p:nvPicPr>
          <p:cNvPr id="8" name="Content Placeholder 7"/>
          <p:cNvPicPr>
            <a:picLocks noGrp="1" noChangeAspect="1"/>
          </p:cNvPicPr>
          <p:nvPr>
            <p:ph idx="1"/>
          </p:nvPr>
        </p:nvPicPr>
        <p:blipFill>
          <a:blip r:embed="rId2"/>
          <a:stretch>
            <a:fillRect/>
          </a:stretch>
        </p:blipFill>
        <p:spPr>
          <a:xfrm>
            <a:off x="1845940" y="1556792"/>
            <a:ext cx="9878327" cy="4896544"/>
          </a:xfrm>
          <a:prstGeom prst="rect">
            <a:avLst/>
          </a:prstGeom>
        </p:spPr>
      </p:pic>
    </p:spTree>
    <p:extLst>
      <p:ext uri="{BB962C8B-B14F-4D97-AF65-F5344CB8AC3E}">
        <p14:creationId xmlns:p14="http://schemas.microsoft.com/office/powerpoint/2010/main" val="369508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4b. Probability of player advantage under effects of removal exceeding a threshold.</a:t>
            </a:r>
          </a:p>
        </p:txBody>
      </p:sp>
      <p:pic>
        <p:nvPicPr>
          <p:cNvPr id="4" name="Content Placeholder 3"/>
          <p:cNvPicPr>
            <a:picLocks noGrp="1" noChangeAspect="1"/>
          </p:cNvPicPr>
          <p:nvPr>
            <p:ph idx="1"/>
          </p:nvPr>
        </p:nvPicPr>
        <p:blipFill>
          <a:blip r:embed="rId2"/>
          <a:stretch>
            <a:fillRect/>
          </a:stretch>
        </p:blipFill>
        <p:spPr>
          <a:xfrm>
            <a:off x="1909249" y="1449645"/>
            <a:ext cx="9151173" cy="5219300"/>
          </a:xfrm>
          <a:prstGeom prst="rect">
            <a:avLst/>
          </a:prstGeom>
        </p:spPr>
      </p:pic>
    </p:spTree>
    <p:extLst>
      <p:ext uri="{BB962C8B-B14F-4D97-AF65-F5344CB8AC3E}">
        <p14:creationId xmlns:p14="http://schemas.microsoft.com/office/powerpoint/2010/main" val="413080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4b. Probability of player advantage under effects of removal exceeding a threshold.</a:t>
            </a:r>
          </a:p>
        </p:txBody>
      </p:sp>
      <p:pic>
        <p:nvPicPr>
          <p:cNvPr id="6" name="Content Placeholder 5"/>
          <p:cNvPicPr>
            <a:picLocks noGrp="1" noChangeAspect="1"/>
          </p:cNvPicPr>
          <p:nvPr>
            <p:ph idx="1"/>
          </p:nvPr>
        </p:nvPicPr>
        <p:blipFill>
          <a:blip r:embed="rId2"/>
          <a:stretch>
            <a:fillRect/>
          </a:stretch>
        </p:blipFill>
        <p:spPr>
          <a:xfrm>
            <a:off x="1989956" y="1556792"/>
            <a:ext cx="9669234" cy="4968552"/>
          </a:xfrm>
          <a:prstGeom prst="rect">
            <a:avLst/>
          </a:prstGeom>
        </p:spPr>
      </p:pic>
    </p:spTree>
    <p:extLst>
      <p:ext uri="{BB962C8B-B14F-4D97-AF65-F5344CB8AC3E}">
        <p14:creationId xmlns:p14="http://schemas.microsoft.com/office/powerpoint/2010/main" val="96569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4c. Probability of player advantage under a point-count exceeding a threshold.</a:t>
            </a:r>
            <a:endParaRPr lang="en-GB" dirty="0"/>
          </a:p>
        </p:txBody>
      </p:sp>
      <p:pic>
        <p:nvPicPr>
          <p:cNvPr id="6" name="Content Placeholder 5"/>
          <p:cNvPicPr>
            <a:picLocks noGrp="1" noChangeAspect="1"/>
          </p:cNvPicPr>
          <p:nvPr>
            <p:ph idx="1"/>
          </p:nvPr>
        </p:nvPicPr>
        <p:blipFill>
          <a:blip r:embed="rId2"/>
          <a:stretch>
            <a:fillRect/>
          </a:stretch>
        </p:blipFill>
        <p:spPr>
          <a:xfrm>
            <a:off x="2060309" y="1443264"/>
            <a:ext cx="9297676" cy="5115864"/>
          </a:xfrm>
          <a:prstGeom prst="rect">
            <a:avLst/>
          </a:prstGeom>
        </p:spPr>
      </p:pic>
    </p:spTree>
    <p:extLst>
      <p:ext uri="{BB962C8B-B14F-4D97-AF65-F5344CB8AC3E}">
        <p14:creationId xmlns:p14="http://schemas.microsoft.com/office/powerpoint/2010/main" val="397059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4c. Probability of player advantage under a point-count exceeding a threshold.</a:t>
            </a:r>
          </a:p>
        </p:txBody>
      </p:sp>
      <p:pic>
        <p:nvPicPr>
          <p:cNvPr id="4" name="Content Placeholder 3"/>
          <p:cNvPicPr>
            <a:picLocks noGrp="1" noChangeAspect="1"/>
          </p:cNvPicPr>
          <p:nvPr>
            <p:ph idx="1"/>
          </p:nvPr>
        </p:nvPicPr>
        <p:blipFill>
          <a:blip r:embed="rId2"/>
          <a:stretch>
            <a:fillRect/>
          </a:stretch>
        </p:blipFill>
        <p:spPr>
          <a:xfrm>
            <a:off x="1759589" y="1700808"/>
            <a:ext cx="9450494" cy="4558261"/>
          </a:xfrm>
          <a:prstGeom prst="rect">
            <a:avLst/>
          </a:prstGeom>
        </p:spPr>
      </p:pic>
    </p:spTree>
    <p:extLst>
      <p:ext uri="{BB962C8B-B14F-4D97-AF65-F5344CB8AC3E}">
        <p14:creationId xmlns:p14="http://schemas.microsoft.com/office/powerpoint/2010/main" val="188065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4c. Probability of player advantage under a point-count exceeding a threshold.</a:t>
            </a:r>
          </a:p>
        </p:txBody>
      </p:sp>
      <p:pic>
        <p:nvPicPr>
          <p:cNvPr id="4" name="Content Placeholder 3"/>
          <p:cNvPicPr>
            <a:picLocks noGrp="1" noChangeAspect="1"/>
          </p:cNvPicPr>
          <p:nvPr>
            <p:ph idx="1"/>
          </p:nvPr>
        </p:nvPicPr>
        <p:blipFill>
          <a:blip r:embed="rId2"/>
          <a:stretch>
            <a:fillRect/>
          </a:stretch>
        </p:blipFill>
        <p:spPr>
          <a:xfrm>
            <a:off x="1701924" y="1628800"/>
            <a:ext cx="9890337" cy="4915319"/>
          </a:xfrm>
          <a:prstGeom prst="rect">
            <a:avLst/>
          </a:prstGeom>
        </p:spPr>
      </p:pic>
    </p:spTree>
    <p:extLst>
      <p:ext uri="{BB962C8B-B14F-4D97-AF65-F5344CB8AC3E}">
        <p14:creationId xmlns:p14="http://schemas.microsoft.com/office/powerpoint/2010/main" val="28285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smtClean="0"/>
              <a:t>House Edge.</a:t>
            </a:r>
            <a:endParaRPr lang="en-GB" cap="none"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180251" y="2280525"/>
            <a:ext cx="6195986" cy="2093750"/>
          </a:xfrm>
        </p:spPr>
      </p:pic>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en-GB" b="1" dirty="0" smtClean="0"/>
              <a:t>Some questions to think about before we proceed:-</a:t>
            </a:r>
          </a:p>
          <a:p>
            <a:pPr marL="342900" indent="-342900">
              <a:buFont typeface="Arial" panose="020B0604020202020204" pitchFamily="34" charset="0"/>
              <a:buChar char="•"/>
            </a:pPr>
            <a:r>
              <a:rPr lang="en-GB" dirty="0" smtClean="0"/>
              <a:t>What does “best technique” refer to?</a:t>
            </a:r>
          </a:p>
          <a:p>
            <a:pPr marL="342900" indent="-342900">
              <a:buFont typeface="Arial" panose="020B0604020202020204" pitchFamily="34" charset="0"/>
              <a:buChar char="•"/>
            </a:pPr>
            <a:r>
              <a:rPr lang="en-GB" dirty="0" smtClean="0"/>
              <a:t>How are these House Edge numbers computed?</a:t>
            </a:r>
          </a:p>
          <a:p>
            <a:pPr marL="342900" indent="-342900">
              <a:buFont typeface="Arial" panose="020B0604020202020204" pitchFamily="34" charset="0"/>
              <a:buChar char="•"/>
            </a:pPr>
            <a:r>
              <a:rPr lang="en-GB" dirty="0" smtClean="0"/>
              <a:t>What is your interpretation of the numbers, if any?</a:t>
            </a:r>
          </a:p>
          <a:p>
            <a:pPr marL="342900" indent="-342900">
              <a:buFont typeface="Arial" panose="020B0604020202020204" pitchFamily="34" charset="0"/>
              <a:buChar char="•"/>
            </a:pPr>
            <a:endParaRPr lang="en-GB" b="1" dirty="0" smtClean="0"/>
          </a:p>
          <a:p>
            <a:pPr marL="342900" indent="-342900">
              <a:buFont typeface="Arial" panose="020B0604020202020204" pitchFamily="34" charset="0"/>
              <a:buChar char="•"/>
            </a:pPr>
            <a:endParaRPr lang="en-GB" b="1" dirty="0"/>
          </a:p>
        </p:txBody>
      </p:sp>
    </p:spTree>
    <p:extLst>
      <p:ext uri="{BB962C8B-B14F-4D97-AF65-F5344CB8AC3E}">
        <p14:creationId xmlns:p14="http://schemas.microsoft.com/office/powerpoint/2010/main" val="28483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4c. Probability of player advantage under a point-count exceeding a threshold.</a:t>
            </a:r>
          </a:p>
        </p:txBody>
      </p:sp>
      <p:pic>
        <p:nvPicPr>
          <p:cNvPr id="4" name="Content Placeholder 3"/>
          <p:cNvPicPr>
            <a:picLocks noGrp="1" noChangeAspect="1"/>
          </p:cNvPicPr>
          <p:nvPr>
            <p:ph idx="1"/>
          </p:nvPr>
        </p:nvPicPr>
        <p:blipFill>
          <a:blip r:embed="rId2"/>
          <a:stretch>
            <a:fillRect/>
          </a:stretch>
        </p:blipFill>
        <p:spPr>
          <a:xfrm>
            <a:off x="2061964" y="1556792"/>
            <a:ext cx="9714674" cy="5098668"/>
          </a:xfrm>
          <a:prstGeom prst="rect">
            <a:avLst/>
          </a:prstGeom>
        </p:spPr>
      </p:pic>
    </p:spTree>
    <p:extLst>
      <p:ext uri="{BB962C8B-B14F-4D97-AF65-F5344CB8AC3E}">
        <p14:creationId xmlns:p14="http://schemas.microsoft.com/office/powerpoint/2010/main" val="323612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smtClean="0"/>
              <a:t>5. Expected approximate conditional expected profit of a card-counter exploiting </a:t>
            </a:r>
            <a:r>
              <a:rPr lang="en-GB" sz="3000" dirty="0" err="1" smtClean="0"/>
              <a:t>superfair</a:t>
            </a:r>
            <a:r>
              <a:rPr lang="en-GB" sz="3000" dirty="0" smtClean="0"/>
              <a:t> betting opportunities. </a:t>
            </a:r>
            <a:endParaRPr lang="en-GB" sz="3000" dirty="0"/>
          </a:p>
        </p:txBody>
      </p:sp>
      <p:pic>
        <p:nvPicPr>
          <p:cNvPr id="6" name="Content Placeholder 5"/>
          <p:cNvPicPr>
            <a:picLocks noGrp="1" noChangeAspect="1"/>
          </p:cNvPicPr>
          <p:nvPr>
            <p:ph idx="1"/>
          </p:nvPr>
        </p:nvPicPr>
        <p:blipFill>
          <a:blip r:embed="rId2"/>
          <a:stretch>
            <a:fillRect/>
          </a:stretch>
        </p:blipFill>
        <p:spPr>
          <a:xfrm>
            <a:off x="1593436" y="1556792"/>
            <a:ext cx="9811299" cy="4955847"/>
          </a:xfrm>
          <a:prstGeom prst="rect">
            <a:avLst/>
          </a:prstGeom>
        </p:spPr>
      </p:pic>
    </p:spTree>
    <p:extLst>
      <p:ext uri="{BB962C8B-B14F-4D97-AF65-F5344CB8AC3E}">
        <p14:creationId xmlns:p14="http://schemas.microsoft.com/office/powerpoint/2010/main" val="16267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Law of the unconscious statistician.</a:t>
            </a:r>
            <a:endParaRPr lang="en-GB" dirty="0"/>
          </a:p>
        </p:txBody>
      </p:sp>
      <p:pic>
        <p:nvPicPr>
          <p:cNvPr id="4" name="Content Placeholder 3"/>
          <p:cNvPicPr>
            <a:picLocks noGrp="1" noChangeAspect="1"/>
          </p:cNvPicPr>
          <p:nvPr>
            <p:ph idx="1"/>
          </p:nvPr>
        </p:nvPicPr>
        <p:blipFill>
          <a:blip r:embed="rId2"/>
          <a:stretch>
            <a:fillRect/>
          </a:stretch>
        </p:blipFill>
        <p:spPr>
          <a:xfrm>
            <a:off x="1634010" y="1844824"/>
            <a:ext cx="9742227" cy="4271367"/>
          </a:xfrm>
          <a:prstGeom prst="rect">
            <a:avLst/>
          </a:prstGeom>
        </p:spPr>
      </p:pic>
    </p:spTree>
    <p:extLst>
      <p:ext uri="{BB962C8B-B14F-4D97-AF65-F5344CB8AC3E}">
        <p14:creationId xmlns:p14="http://schemas.microsoft.com/office/powerpoint/2010/main" val="216447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smtClean="0"/>
              <a:t>5. Expected approximate conditional expected profit of a card-counter exploiting </a:t>
            </a:r>
            <a:r>
              <a:rPr lang="en-GB" sz="3000" dirty="0" err="1" smtClean="0"/>
              <a:t>superfair</a:t>
            </a:r>
            <a:r>
              <a:rPr lang="en-GB" sz="3000" dirty="0" smtClean="0"/>
              <a:t> betting opportunities.</a:t>
            </a:r>
            <a:endParaRPr lang="en-GB" sz="3000" dirty="0"/>
          </a:p>
        </p:txBody>
      </p:sp>
      <p:pic>
        <p:nvPicPr>
          <p:cNvPr id="4" name="Content Placeholder 3"/>
          <p:cNvPicPr>
            <a:picLocks noGrp="1" noChangeAspect="1"/>
          </p:cNvPicPr>
          <p:nvPr>
            <p:ph idx="1"/>
          </p:nvPr>
        </p:nvPicPr>
        <p:blipFill>
          <a:blip r:embed="rId2"/>
          <a:stretch>
            <a:fillRect/>
          </a:stretch>
        </p:blipFill>
        <p:spPr>
          <a:xfrm>
            <a:off x="2205980" y="1556792"/>
            <a:ext cx="8819914" cy="4994505"/>
          </a:xfrm>
          <a:prstGeom prst="rect">
            <a:avLst/>
          </a:prstGeom>
        </p:spPr>
      </p:pic>
    </p:spTree>
    <p:extLst>
      <p:ext uri="{BB962C8B-B14F-4D97-AF65-F5344CB8AC3E}">
        <p14:creationId xmlns:p14="http://schemas.microsoft.com/office/powerpoint/2010/main" val="246481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a:t>5. Expected approximate conditional expected profit of a card-counter exploiting </a:t>
            </a:r>
            <a:r>
              <a:rPr lang="en-GB" sz="3000" dirty="0" err="1"/>
              <a:t>superfair</a:t>
            </a:r>
            <a:r>
              <a:rPr lang="en-GB" sz="3000" dirty="0"/>
              <a:t> betting opportunities.</a:t>
            </a:r>
          </a:p>
        </p:txBody>
      </p:sp>
      <p:pic>
        <p:nvPicPr>
          <p:cNvPr id="4" name="Content Placeholder 3"/>
          <p:cNvPicPr>
            <a:picLocks noGrp="1" noChangeAspect="1"/>
          </p:cNvPicPr>
          <p:nvPr>
            <p:ph idx="1"/>
          </p:nvPr>
        </p:nvPicPr>
        <p:blipFill>
          <a:blip r:embed="rId2"/>
          <a:stretch>
            <a:fillRect/>
          </a:stretch>
        </p:blipFill>
        <p:spPr>
          <a:xfrm>
            <a:off x="1800712" y="1628800"/>
            <a:ext cx="9368247" cy="4983664"/>
          </a:xfrm>
          <a:prstGeom prst="rect">
            <a:avLst/>
          </a:prstGeom>
        </p:spPr>
      </p:pic>
    </p:spTree>
    <p:extLst>
      <p:ext uri="{BB962C8B-B14F-4D97-AF65-F5344CB8AC3E}">
        <p14:creationId xmlns:p14="http://schemas.microsoft.com/office/powerpoint/2010/main" val="378970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a:t>5. Expected approximate conditional expected profit of a card-counter exploiting </a:t>
            </a:r>
            <a:r>
              <a:rPr lang="en-GB" sz="3000" dirty="0" err="1"/>
              <a:t>superfair</a:t>
            </a:r>
            <a:r>
              <a:rPr lang="en-GB" sz="3000" dirty="0"/>
              <a:t> betting opportunities.</a:t>
            </a:r>
          </a:p>
        </p:txBody>
      </p:sp>
      <p:pic>
        <p:nvPicPr>
          <p:cNvPr id="4" name="Content Placeholder 3"/>
          <p:cNvPicPr>
            <a:picLocks noGrp="1" noChangeAspect="1"/>
          </p:cNvPicPr>
          <p:nvPr>
            <p:ph idx="1"/>
          </p:nvPr>
        </p:nvPicPr>
        <p:blipFill>
          <a:blip r:embed="rId2"/>
          <a:stretch>
            <a:fillRect/>
          </a:stretch>
        </p:blipFill>
        <p:spPr>
          <a:xfrm>
            <a:off x="2277988" y="1556792"/>
            <a:ext cx="8869737" cy="5048571"/>
          </a:xfrm>
          <a:prstGeom prst="rect">
            <a:avLst/>
          </a:prstGeom>
        </p:spPr>
      </p:pic>
    </p:spTree>
    <p:extLst>
      <p:ext uri="{BB962C8B-B14F-4D97-AF65-F5344CB8AC3E}">
        <p14:creationId xmlns:p14="http://schemas.microsoft.com/office/powerpoint/2010/main" val="198197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a:t>5. Expected approximate conditional expected profit of a card-counter exploiting </a:t>
            </a:r>
            <a:r>
              <a:rPr lang="en-GB" sz="3000" dirty="0" err="1"/>
              <a:t>superfair</a:t>
            </a:r>
            <a:r>
              <a:rPr lang="en-GB" sz="3000" dirty="0"/>
              <a:t> betting opportunities.</a:t>
            </a:r>
          </a:p>
        </p:txBody>
      </p:sp>
      <p:pic>
        <p:nvPicPr>
          <p:cNvPr id="4" name="Content Placeholder 3"/>
          <p:cNvPicPr>
            <a:picLocks noGrp="1" noChangeAspect="1"/>
          </p:cNvPicPr>
          <p:nvPr>
            <p:ph idx="1"/>
          </p:nvPr>
        </p:nvPicPr>
        <p:blipFill>
          <a:blip r:embed="rId2"/>
          <a:stretch>
            <a:fillRect/>
          </a:stretch>
        </p:blipFill>
        <p:spPr>
          <a:xfrm>
            <a:off x="1762693" y="1772816"/>
            <a:ext cx="9613544" cy="4205925"/>
          </a:xfrm>
          <a:prstGeom prst="rect">
            <a:avLst/>
          </a:prstGeom>
        </p:spPr>
      </p:pic>
    </p:spTree>
    <p:extLst>
      <p:ext uri="{BB962C8B-B14F-4D97-AF65-F5344CB8AC3E}">
        <p14:creationId xmlns:p14="http://schemas.microsoft.com/office/powerpoint/2010/main" val="63127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a:t>5. Expected approximate conditional expected profit of a card-counter exploiting </a:t>
            </a:r>
            <a:r>
              <a:rPr lang="en-GB" sz="3000" dirty="0" err="1"/>
              <a:t>superfair</a:t>
            </a:r>
            <a:r>
              <a:rPr lang="en-GB" sz="3000" dirty="0"/>
              <a:t> betting opportunities.</a:t>
            </a:r>
          </a:p>
        </p:txBody>
      </p:sp>
      <p:pic>
        <p:nvPicPr>
          <p:cNvPr id="8" name="Content Placeholder 7"/>
          <p:cNvPicPr>
            <a:picLocks noGrp="1" noChangeAspect="1"/>
          </p:cNvPicPr>
          <p:nvPr>
            <p:ph idx="1"/>
          </p:nvPr>
        </p:nvPicPr>
        <p:blipFill>
          <a:blip r:embed="rId2"/>
          <a:stretch>
            <a:fillRect/>
          </a:stretch>
        </p:blipFill>
        <p:spPr>
          <a:xfrm>
            <a:off x="1701924" y="1700808"/>
            <a:ext cx="9923148" cy="4464496"/>
          </a:xfrm>
          <a:prstGeom prst="rect">
            <a:avLst/>
          </a:prstGeom>
        </p:spPr>
      </p:pic>
    </p:spTree>
    <p:extLst>
      <p:ext uri="{BB962C8B-B14F-4D97-AF65-F5344CB8AC3E}">
        <p14:creationId xmlns:p14="http://schemas.microsoft.com/office/powerpoint/2010/main" val="98828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Symmetry of standard normal PDF.</a:t>
            </a:r>
            <a:endParaRPr lang="en-GB" dirty="0"/>
          </a:p>
        </p:txBody>
      </p:sp>
      <p:pic>
        <p:nvPicPr>
          <p:cNvPr id="13" name="Content Placeholder 12"/>
          <p:cNvPicPr>
            <a:picLocks noGrp="1" noChangeAspect="1"/>
          </p:cNvPicPr>
          <p:nvPr>
            <p:ph idx="1"/>
          </p:nvPr>
        </p:nvPicPr>
        <p:blipFill>
          <a:blip r:embed="rId2"/>
          <a:stretch>
            <a:fillRect/>
          </a:stretch>
        </p:blipFill>
        <p:spPr>
          <a:xfrm>
            <a:off x="2205980" y="1340768"/>
            <a:ext cx="8523990" cy="5328592"/>
          </a:xfrm>
          <a:prstGeom prst="rect">
            <a:avLst/>
          </a:prstGeom>
        </p:spPr>
      </p:pic>
    </p:spTree>
    <p:extLst>
      <p:ext uri="{BB962C8B-B14F-4D97-AF65-F5344CB8AC3E}">
        <p14:creationId xmlns:p14="http://schemas.microsoft.com/office/powerpoint/2010/main" val="70721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Symmetry of standard normal PDF.</a:t>
            </a:r>
            <a:endParaRPr lang="en-GB" dirty="0"/>
          </a:p>
        </p:txBody>
      </p:sp>
      <p:pic>
        <p:nvPicPr>
          <p:cNvPr id="11" name="Content Placeholder 10"/>
          <p:cNvPicPr>
            <a:picLocks noGrp="1" noChangeAspect="1"/>
          </p:cNvPicPr>
          <p:nvPr>
            <p:ph idx="1"/>
          </p:nvPr>
        </p:nvPicPr>
        <p:blipFill>
          <a:blip r:embed="rId2"/>
          <a:stretch>
            <a:fillRect/>
          </a:stretch>
        </p:blipFill>
        <p:spPr>
          <a:xfrm>
            <a:off x="2061964" y="1556792"/>
            <a:ext cx="8447221" cy="5112568"/>
          </a:xfrm>
          <a:prstGeom prst="rect">
            <a:avLst/>
          </a:prstGeom>
        </p:spPr>
      </p:pic>
    </p:spTree>
    <p:extLst>
      <p:ext uri="{BB962C8B-B14F-4D97-AF65-F5344CB8AC3E}">
        <p14:creationId xmlns:p14="http://schemas.microsoft.com/office/powerpoint/2010/main" val="15131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Learning objectives.</a:t>
            </a:r>
            <a:endParaRPr lang="en-GB" dirty="0"/>
          </a:p>
        </p:txBody>
      </p:sp>
      <p:sp>
        <p:nvSpPr>
          <p:cNvPr id="3" name="Content Placeholder 2"/>
          <p:cNvSpPr>
            <a:spLocks noGrp="1"/>
          </p:cNvSpPr>
          <p:nvPr>
            <p:ph idx="1"/>
          </p:nvPr>
        </p:nvSpPr>
        <p:spPr>
          <a:xfrm>
            <a:off x="1593436" y="1600200"/>
            <a:ext cx="9782801" cy="5141168"/>
          </a:xfrm>
        </p:spPr>
        <p:txBody>
          <a:bodyPr>
            <a:normAutofit fontScale="92500" lnSpcReduction="20000"/>
          </a:bodyPr>
          <a:lstStyle/>
          <a:p>
            <a:pPr marL="0" indent="0">
              <a:buNone/>
            </a:pPr>
            <a:r>
              <a:rPr lang="en-GB" sz="2000" dirty="0" smtClean="0"/>
              <a:t>Here are some of the objectives of this presentation:</a:t>
            </a:r>
          </a:p>
          <a:p>
            <a:r>
              <a:rPr lang="en-GB" sz="2000" dirty="0" smtClean="0"/>
              <a:t>To show you how HI-LO card counting works.</a:t>
            </a:r>
          </a:p>
          <a:p>
            <a:r>
              <a:rPr lang="en-GB" sz="2000" dirty="0" smtClean="0"/>
              <a:t>To show you how HI-LO card counting techniques were developed using techniques, results, and principles in combinatorics, probability theory, and statistics.</a:t>
            </a:r>
          </a:p>
          <a:p>
            <a:r>
              <a:rPr lang="en-GB" sz="2000" dirty="0" smtClean="0"/>
              <a:t>To apply, reinforce and in some cases, extend, your existing A-level knowledge in these areas.</a:t>
            </a:r>
          </a:p>
          <a:p>
            <a:r>
              <a:rPr lang="en-GB" sz="2000" dirty="0" smtClean="0"/>
              <a:t>As an exercise in applying critical thought and scepticism; and the principled use of your existing knowledge to evaluate claims of a mathematical nature yourself.</a:t>
            </a:r>
          </a:p>
          <a:p>
            <a:r>
              <a:rPr lang="en-GB" sz="2000" dirty="0" smtClean="0"/>
              <a:t>To convey a sense of how </a:t>
            </a:r>
            <a:r>
              <a:rPr lang="en-GB" sz="2000" u="sng" dirty="0" smtClean="0"/>
              <a:t>fundamentally technical insights</a:t>
            </a:r>
            <a:r>
              <a:rPr lang="en-GB" sz="2000" dirty="0" smtClean="0"/>
              <a:t> in applied mathematics can have concrete real-world applications. </a:t>
            </a:r>
          </a:p>
          <a:p>
            <a:r>
              <a:rPr lang="en-GB" sz="2000" dirty="0" smtClean="0"/>
              <a:t>To convey how technical insights can allow a better parsing of sources, and provide a degree of critical scrutiny and certainty not otherwise accessible in their absence.</a:t>
            </a:r>
          </a:p>
          <a:p>
            <a:r>
              <a:rPr lang="en-GB" sz="2000" dirty="0" smtClean="0"/>
              <a:t>To convey the difference between the pedagogical, sterilised mathematics of A-level and the messy, approximate, but creative use of applied mathematics in real-world applications.</a:t>
            </a:r>
          </a:p>
          <a:p>
            <a:r>
              <a:rPr lang="en-GB" sz="2000" dirty="0" smtClean="0"/>
              <a:t>To convey the importance of computers and simulation as distinctive features of 21</a:t>
            </a:r>
            <a:r>
              <a:rPr lang="en-GB" sz="2000" baseline="30000" dirty="0" smtClean="0"/>
              <a:t>st</a:t>
            </a:r>
            <a:r>
              <a:rPr lang="en-GB" sz="2000" dirty="0" smtClean="0"/>
              <a:t> Century (techno)-science and applied mathematics. </a:t>
            </a:r>
          </a:p>
        </p:txBody>
      </p:sp>
    </p:spTree>
    <p:extLst>
      <p:ext uri="{BB962C8B-B14F-4D97-AF65-F5344CB8AC3E}">
        <p14:creationId xmlns:p14="http://schemas.microsoft.com/office/powerpoint/2010/main" val="25486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 Edge.</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Last two extracts taken from:</a:t>
            </a:r>
          </a:p>
          <a:p>
            <a:r>
              <a:rPr lang="en-GB" dirty="0" smtClean="0"/>
              <a:t>This is the only “official source” of information on the House Edge.</a:t>
            </a:r>
          </a:p>
          <a:p>
            <a:r>
              <a:rPr lang="en-GB" dirty="0" smtClean="0"/>
              <a:t>Varies from casino to casino depending on their often hidden assumptions.</a:t>
            </a:r>
          </a:p>
          <a:p>
            <a:r>
              <a:rPr lang="en-GB" dirty="0" smtClean="0"/>
              <a:t>“</a:t>
            </a:r>
            <a:r>
              <a:rPr lang="en-GB" dirty="0"/>
              <a:t>Best technique” refers to a player playing “Basic Strategy</a:t>
            </a:r>
            <a:r>
              <a:rPr lang="en-GB" dirty="0" smtClean="0"/>
              <a:t>”.</a:t>
            </a:r>
          </a:p>
          <a:p>
            <a:r>
              <a:rPr lang="en-GB" dirty="0" smtClean="0"/>
              <a:t>It turns out the House Edge numbers are expected values </a:t>
            </a:r>
            <a:r>
              <a:rPr lang="en-GB" dirty="0" err="1" smtClean="0"/>
              <a:t>i.e</a:t>
            </a:r>
            <a:r>
              <a:rPr lang="en-GB" dirty="0" smtClean="0"/>
              <a:t> statistical averages.</a:t>
            </a:r>
          </a:p>
          <a:p>
            <a:r>
              <a:rPr lang="en-GB" dirty="0" smtClean="0"/>
              <a:t>These can be computed in a similar manner to the way the Basic Strategy is computed (i.e. recursive algorithm for expected value computations), rather than being computed via a combination of simulation and sampling.</a:t>
            </a:r>
          </a:p>
          <a:p>
            <a:r>
              <a:rPr lang="en-GB" dirty="0" smtClean="0"/>
              <a:t>Interpretation: Expected value. Starting with £100, you will end up with £99.49 in the long-run (i.e. after an infinite number of one-hand rounds playing a Basic Strategy).</a:t>
            </a:r>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39146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5. Expected approximate conditional expected profit of a card-counter exploiting </a:t>
            </a:r>
            <a:r>
              <a:rPr lang="en-GB" sz="2800" dirty="0" err="1"/>
              <a:t>superfair</a:t>
            </a:r>
            <a:r>
              <a:rPr lang="en-GB" sz="2800" dirty="0"/>
              <a:t> betting opportunities.</a:t>
            </a:r>
          </a:p>
        </p:txBody>
      </p:sp>
      <p:pic>
        <p:nvPicPr>
          <p:cNvPr id="4" name="Content Placeholder 3"/>
          <p:cNvPicPr>
            <a:picLocks noGrp="1" noChangeAspect="1"/>
          </p:cNvPicPr>
          <p:nvPr>
            <p:ph idx="1"/>
          </p:nvPr>
        </p:nvPicPr>
        <p:blipFill>
          <a:blip r:embed="rId2"/>
          <a:stretch>
            <a:fillRect/>
          </a:stretch>
        </p:blipFill>
        <p:spPr>
          <a:xfrm>
            <a:off x="2133972" y="1556792"/>
            <a:ext cx="8410334" cy="5240737"/>
          </a:xfrm>
          <a:prstGeom prst="rect">
            <a:avLst/>
          </a:prstGeom>
        </p:spPr>
      </p:pic>
    </p:spTree>
    <p:extLst>
      <p:ext uri="{BB962C8B-B14F-4D97-AF65-F5344CB8AC3E}">
        <p14:creationId xmlns:p14="http://schemas.microsoft.com/office/powerpoint/2010/main" val="23474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a:t>5. Expected approximate conditional expected profit of a card-counter exploiting </a:t>
            </a:r>
            <a:r>
              <a:rPr lang="en-GB" sz="3000" dirty="0" err="1"/>
              <a:t>superfair</a:t>
            </a:r>
            <a:r>
              <a:rPr lang="en-GB" sz="3000" dirty="0"/>
              <a:t> betting opportunities.</a:t>
            </a:r>
          </a:p>
        </p:txBody>
      </p:sp>
      <p:pic>
        <p:nvPicPr>
          <p:cNvPr id="4" name="Content Placeholder 3"/>
          <p:cNvPicPr>
            <a:picLocks noGrp="1" noChangeAspect="1"/>
          </p:cNvPicPr>
          <p:nvPr>
            <p:ph idx="1"/>
          </p:nvPr>
        </p:nvPicPr>
        <p:blipFill>
          <a:blip r:embed="rId2"/>
          <a:stretch>
            <a:fillRect/>
          </a:stretch>
        </p:blipFill>
        <p:spPr>
          <a:xfrm>
            <a:off x="1644652" y="1700808"/>
            <a:ext cx="9748005" cy="4683983"/>
          </a:xfrm>
          <a:prstGeom prst="rect">
            <a:avLst/>
          </a:prstGeom>
        </p:spPr>
      </p:pic>
    </p:spTree>
    <p:extLst>
      <p:ext uri="{BB962C8B-B14F-4D97-AF65-F5344CB8AC3E}">
        <p14:creationId xmlns:p14="http://schemas.microsoft.com/office/powerpoint/2010/main" val="35218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Caveats on the use of asymptotic results we have derived.</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176742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 Application to HI-LO card counting for bet variation.</a:t>
            </a:r>
            <a:endParaRPr lang="en-GB" dirty="0"/>
          </a:p>
        </p:txBody>
      </p:sp>
      <p:sp>
        <p:nvSpPr>
          <p:cNvPr id="3" name="Content Placeholder 2"/>
          <p:cNvSpPr>
            <a:spLocks noGrp="1"/>
          </p:cNvSpPr>
          <p:nvPr>
            <p:ph idx="1"/>
          </p:nvPr>
        </p:nvSpPr>
        <p:spPr>
          <a:xfrm>
            <a:off x="1593436" y="1600200"/>
            <a:ext cx="9782801" cy="5069160"/>
          </a:xfrm>
        </p:spPr>
        <p:txBody>
          <a:bodyPr>
            <a:normAutofit fontScale="62500" lnSpcReduction="20000"/>
          </a:bodyPr>
          <a:lstStyle/>
          <a:p>
            <a:r>
              <a:rPr lang="en-GB" dirty="0" smtClean="0"/>
              <a:t>We now use all the theoretical results we’ve derived to get some empirical results.</a:t>
            </a:r>
          </a:p>
          <a:p>
            <a:r>
              <a:rPr lang="en-GB" dirty="0" smtClean="0"/>
              <a:t>We will do this in context of a single-deck game of Blackjack, where </a:t>
            </a:r>
            <a:r>
              <a:rPr lang="en-GB" i="1" dirty="0" smtClean="0"/>
              <a:t>N = 52</a:t>
            </a:r>
            <a:r>
              <a:rPr lang="en-GB" dirty="0" smtClean="0"/>
              <a:t>, and defer discussions of extension to the end.</a:t>
            </a:r>
          </a:p>
          <a:p>
            <a:r>
              <a:rPr lang="en-GB" dirty="0" smtClean="0"/>
              <a:t>In particular the empirical work will allow us to provisionally quantify/answer the following, assuming a controlled setting:</a:t>
            </a:r>
          </a:p>
          <a:p>
            <a:r>
              <a:rPr lang="en-GB" dirty="0" smtClean="0"/>
              <a:t>1. Can the application of HI-LO card-counting to vary bets render Blackjack a profitable game?</a:t>
            </a:r>
          </a:p>
          <a:p>
            <a:r>
              <a:rPr lang="en-GB" dirty="0"/>
              <a:t>2</a:t>
            </a:r>
            <a:r>
              <a:rPr lang="en-GB" dirty="0" smtClean="0"/>
              <a:t>. If so, how frequently do profit opportunities/</a:t>
            </a:r>
            <a:r>
              <a:rPr lang="en-GB" dirty="0" err="1" smtClean="0"/>
              <a:t>superfair</a:t>
            </a:r>
            <a:r>
              <a:rPr lang="en-GB" dirty="0" smtClean="0"/>
              <a:t> bets exist, and what is the magnitude of this opportunity?</a:t>
            </a:r>
          </a:p>
          <a:p>
            <a:pPr lvl="1"/>
            <a:r>
              <a:rPr lang="en-GB" dirty="0" smtClean="0"/>
              <a:t>What is the probability of the player’s advantage under a point count system exceeding a threshold as the deck is progressively depleted?</a:t>
            </a:r>
          </a:p>
          <a:p>
            <a:r>
              <a:rPr lang="en-GB" dirty="0"/>
              <a:t>3</a:t>
            </a:r>
            <a:r>
              <a:rPr lang="en-GB" dirty="0" smtClean="0"/>
              <a:t>. What is the average profit a card-counter using HI-LO card counting to vary their bets can expect to make?</a:t>
            </a:r>
          </a:p>
          <a:p>
            <a:pPr lvl="1"/>
            <a:r>
              <a:rPr lang="en-GB" dirty="0" smtClean="0"/>
              <a:t>What is the expected profit available per unit bet as the deck gets progressively more depleted, assuming a card counter implementing Basic Strategy and bet variation to exploit </a:t>
            </a:r>
            <a:r>
              <a:rPr lang="en-GB" dirty="0" err="1" smtClean="0"/>
              <a:t>superfair</a:t>
            </a:r>
            <a:r>
              <a:rPr lang="en-GB" dirty="0" smtClean="0"/>
              <a:t> bets.</a:t>
            </a:r>
          </a:p>
          <a:p>
            <a:r>
              <a:rPr lang="en-GB" dirty="0" smtClean="0"/>
              <a:t>4. Do the empirical results validate, falsify or prompt more investigation into the predictions of the Fundamental Theorem of Card Counting (which under appropriate conditions enjoy the status of deductive truth)?</a:t>
            </a:r>
          </a:p>
          <a:p>
            <a:r>
              <a:rPr lang="en-GB" dirty="0" smtClean="0"/>
              <a:t>This section is almost entirely based on Chapter 21 of the monograph by </a:t>
            </a:r>
            <a:r>
              <a:rPr lang="en-GB" dirty="0" err="1" smtClean="0"/>
              <a:t>Ethier</a:t>
            </a:r>
            <a:r>
              <a:rPr lang="en-GB" dirty="0" smtClean="0"/>
              <a:t> (2010).</a:t>
            </a:r>
          </a:p>
          <a:p>
            <a:endParaRPr lang="en-GB" dirty="0" smtClean="0"/>
          </a:p>
          <a:p>
            <a:endParaRPr lang="en-GB" dirty="0" smtClean="0"/>
          </a:p>
          <a:p>
            <a:endParaRPr lang="en-GB" dirty="0"/>
          </a:p>
        </p:txBody>
      </p:sp>
    </p:spTree>
    <p:extLst>
      <p:ext uri="{BB962C8B-B14F-4D97-AF65-F5344CB8AC3E}">
        <p14:creationId xmlns:p14="http://schemas.microsoft.com/office/powerpoint/2010/main" val="182349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Representing the contents of an ordered Blackjack deck.</a:t>
            </a:r>
            <a:endParaRPr lang="en-GB" dirty="0"/>
          </a:p>
        </p:txBody>
      </p:sp>
      <p:pic>
        <p:nvPicPr>
          <p:cNvPr id="5" name="Content Placeholder 4"/>
          <p:cNvPicPr>
            <a:picLocks noGrp="1" noChangeAspect="1"/>
          </p:cNvPicPr>
          <p:nvPr>
            <p:ph idx="1"/>
          </p:nvPr>
        </p:nvPicPr>
        <p:blipFill>
          <a:blip r:embed="rId2"/>
          <a:stretch>
            <a:fillRect/>
          </a:stretch>
        </p:blipFill>
        <p:spPr>
          <a:xfrm>
            <a:off x="1630776" y="1700808"/>
            <a:ext cx="9708119" cy="4536504"/>
          </a:xfrm>
          <a:prstGeom prst="rect">
            <a:avLst/>
          </a:prstGeom>
        </p:spPr>
      </p:pic>
    </p:spTree>
    <p:extLst>
      <p:ext uri="{BB962C8B-B14F-4D97-AF65-F5344CB8AC3E}">
        <p14:creationId xmlns:p14="http://schemas.microsoft.com/office/powerpoint/2010/main" val="158037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6a. Approximation of the conditional expected profit per unit bet using effects of removal.</a:t>
            </a:r>
            <a:endParaRPr lang="en-GB" dirty="0"/>
          </a:p>
        </p:txBody>
      </p:sp>
      <p:pic>
        <p:nvPicPr>
          <p:cNvPr id="5" name="Content Placeholder 4"/>
          <p:cNvPicPr>
            <a:picLocks noGrp="1" noChangeAspect="1"/>
          </p:cNvPicPr>
          <p:nvPr>
            <p:ph idx="1"/>
          </p:nvPr>
        </p:nvPicPr>
        <p:blipFill>
          <a:blip r:embed="rId2"/>
          <a:stretch>
            <a:fillRect/>
          </a:stretch>
        </p:blipFill>
        <p:spPr>
          <a:xfrm>
            <a:off x="1701924" y="1435314"/>
            <a:ext cx="9754115" cy="5157935"/>
          </a:xfrm>
          <a:prstGeom prst="rect">
            <a:avLst/>
          </a:prstGeom>
        </p:spPr>
      </p:pic>
    </p:spTree>
    <p:extLst>
      <p:ext uri="{BB962C8B-B14F-4D97-AF65-F5344CB8AC3E}">
        <p14:creationId xmlns:p14="http://schemas.microsoft.com/office/powerpoint/2010/main" val="17043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6b. </a:t>
            </a:r>
            <a:r>
              <a:rPr lang="en-GB" dirty="0" smtClean="0"/>
              <a:t>Effects of removal (</a:t>
            </a:r>
            <a:r>
              <a:rPr lang="en-GB" dirty="0" err="1" smtClean="0"/>
              <a:t>EoR</a:t>
            </a:r>
            <a:r>
              <a:rPr lang="en-GB" dirty="0" smtClean="0"/>
              <a:t>).</a:t>
            </a:r>
            <a:endParaRPr lang="en-GB" dirty="0"/>
          </a:p>
        </p:txBody>
      </p:sp>
      <p:pic>
        <p:nvPicPr>
          <p:cNvPr id="9" name="Content Placeholder 8"/>
          <p:cNvPicPr>
            <a:picLocks noGrp="1" noChangeAspect="1"/>
          </p:cNvPicPr>
          <p:nvPr>
            <p:ph idx="1"/>
          </p:nvPr>
        </p:nvPicPr>
        <p:blipFill>
          <a:blip r:embed="rId2"/>
          <a:stretch>
            <a:fillRect/>
          </a:stretch>
        </p:blipFill>
        <p:spPr>
          <a:xfrm>
            <a:off x="1594062" y="1772816"/>
            <a:ext cx="9782175" cy="4349707"/>
          </a:xfrm>
          <a:prstGeom prst="rect">
            <a:avLst/>
          </a:prstGeom>
        </p:spPr>
      </p:pic>
    </p:spTree>
    <p:extLst>
      <p:ext uri="{BB962C8B-B14F-4D97-AF65-F5344CB8AC3E}">
        <p14:creationId xmlns:p14="http://schemas.microsoft.com/office/powerpoint/2010/main" val="348373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cap="none" dirty="0"/>
              <a:t>6b. Computing effects of removal (</a:t>
            </a:r>
            <a:r>
              <a:rPr lang="en-GB" cap="none" dirty="0" err="1"/>
              <a:t>EoR</a:t>
            </a:r>
            <a:r>
              <a:rPr lang="en-GB" cap="none" dirty="0" smtClean="0"/>
              <a:t>), from </a:t>
            </a:r>
            <a:r>
              <a:rPr lang="en-GB" cap="none" dirty="0" err="1" smtClean="0"/>
              <a:t>Ethier</a:t>
            </a:r>
            <a:r>
              <a:rPr lang="en-GB" cap="none" dirty="0" smtClean="0"/>
              <a:t> (2010).</a:t>
            </a:r>
            <a:endParaRPr lang="en-GB" cap="none" dirty="0"/>
          </a:p>
        </p:txBody>
      </p:sp>
      <p:pic>
        <p:nvPicPr>
          <p:cNvPr id="5" name="Content Placeholder 4"/>
          <p:cNvPicPr>
            <a:picLocks noGrp="1" noChangeAspect="1"/>
          </p:cNvPicPr>
          <p:nvPr>
            <p:ph idx="1"/>
          </p:nvPr>
        </p:nvPicPr>
        <p:blipFill>
          <a:blip r:embed="rId2"/>
          <a:stretch>
            <a:fillRect/>
          </a:stretch>
        </p:blipFill>
        <p:spPr>
          <a:xfrm>
            <a:off x="5590356" y="548680"/>
            <a:ext cx="5389788" cy="5689600"/>
          </a:xfrm>
          <a:prstGeom prst="rect">
            <a:avLst/>
          </a:prstGeom>
        </p:spPr>
      </p:pic>
      <p:sp>
        <p:nvSpPr>
          <p:cNvPr id="4" name="Text Placeholder 3"/>
          <p:cNvSpPr>
            <a:spLocks noGrp="1"/>
          </p:cNvSpPr>
          <p:nvPr>
            <p:ph type="body" sz="half" idx="2"/>
          </p:nvPr>
        </p:nvSpPr>
        <p:spPr/>
        <p:txBody>
          <a:bodyPr>
            <a:normAutofit fontScale="92500" lnSpcReduction="10000"/>
          </a:bodyPr>
          <a:lstStyle/>
          <a:p>
            <a:pPr marL="342900" indent="-342900">
              <a:buFont typeface="Arial" panose="020B0604020202020204" pitchFamily="34" charset="0"/>
              <a:buChar char="•"/>
            </a:pPr>
            <a:r>
              <a:rPr lang="en-GB" dirty="0" smtClean="0"/>
              <a:t>Each of the effects of removal </a:t>
            </a:r>
            <a:r>
              <a:rPr lang="en-GB" dirty="0" err="1" smtClean="0"/>
              <a:t>EoR</a:t>
            </a:r>
            <a:r>
              <a:rPr lang="en-GB" dirty="0" smtClean="0"/>
              <a:t>(</a:t>
            </a:r>
            <a:r>
              <a:rPr lang="en-GB" dirty="0" err="1" smtClean="0"/>
              <a:t>i</a:t>
            </a:r>
            <a:r>
              <a:rPr lang="en-GB" dirty="0" smtClean="0"/>
              <a:t>) are computed* for the 10 distinct card values in Blackjack, and multiplied by 100.</a:t>
            </a:r>
          </a:p>
          <a:p>
            <a:pPr marL="342900" indent="-342900">
              <a:buFont typeface="Arial" panose="020B0604020202020204" pitchFamily="34" charset="0"/>
              <a:buChar char="•"/>
            </a:pPr>
            <a:r>
              <a:rPr lang="en-GB" dirty="0" smtClean="0"/>
              <a:t>Interpret the following:</a:t>
            </a:r>
          </a:p>
          <a:p>
            <a:pPr marL="342900" indent="-342900">
              <a:buFont typeface="Arial" panose="020B0604020202020204" pitchFamily="34" charset="0"/>
              <a:buChar char="•"/>
            </a:pPr>
            <a:r>
              <a:rPr lang="en-GB" dirty="0" err="1" smtClean="0"/>
              <a:t>EoR</a:t>
            </a:r>
            <a:r>
              <a:rPr lang="en-GB" dirty="0" smtClean="0"/>
              <a:t>(</a:t>
            </a:r>
            <a:r>
              <a:rPr lang="en-GB" dirty="0" err="1" smtClean="0"/>
              <a:t>i</a:t>
            </a:r>
            <a:r>
              <a:rPr lang="en-GB" dirty="0" smtClean="0"/>
              <a:t>) for aces, tens.</a:t>
            </a:r>
          </a:p>
          <a:p>
            <a:pPr marL="342900" indent="-342900">
              <a:buFont typeface="Arial" panose="020B0604020202020204" pitchFamily="34" charset="0"/>
              <a:buChar char="•"/>
            </a:pPr>
            <a:r>
              <a:rPr lang="en-GB" dirty="0" err="1" smtClean="0"/>
              <a:t>EoR</a:t>
            </a:r>
            <a:r>
              <a:rPr lang="en-GB" dirty="0" smtClean="0"/>
              <a:t>(</a:t>
            </a:r>
            <a:r>
              <a:rPr lang="en-GB" dirty="0" err="1" smtClean="0"/>
              <a:t>i</a:t>
            </a:r>
            <a:r>
              <a:rPr lang="en-GB" dirty="0" smtClean="0"/>
              <a:t>) for twos to sixes.</a:t>
            </a:r>
          </a:p>
          <a:p>
            <a:pPr marL="342900" indent="-342900">
              <a:buFont typeface="Arial" panose="020B0604020202020204" pitchFamily="34" charset="0"/>
              <a:buChar char="•"/>
            </a:pPr>
            <a:r>
              <a:rPr lang="en-GB" dirty="0" err="1" smtClean="0"/>
              <a:t>EoR</a:t>
            </a:r>
            <a:r>
              <a:rPr lang="en-GB" dirty="0" smtClean="0"/>
              <a:t>(</a:t>
            </a:r>
            <a:r>
              <a:rPr lang="en-GB" dirty="0" err="1" smtClean="0"/>
              <a:t>i</a:t>
            </a:r>
            <a:r>
              <a:rPr lang="en-GB" dirty="0" smtClean="0"/>
              <a:t>) for sevens to nines.</a:t>
            </a:r>
          </a:p>
          <a:p>
            <a:pPr marL="342900" indent="-342900">
              <a:buFont typeface="Arial" panose="020B0604020202020204" pitchFamily="34" charset="0"/>
              <a:buChar char="•"/>
            </a:pPr>
            <a:r>
              <a:rPr lang="en-GB" dirty="0" smtClean="0"/>
              <a:t>What do you think the “correlation” line refers to?</a:t>
            </a:r>
          </a:p>
          <a:p>
            <a:pPr marL="342900" indent="-342900">
              <a:buFont typeface="Arial" panose="020B0604020202020204" pitchFamily="34" charset="0"/>
              <a:buChar char="•"/>
            </a:pPr>
            <a:endParaRPr lang="en-GB" dirty="0" smtClean="0"/>
          </a:p>
        </p:txBody>
      </p:sp>
    </p:spTree>
    <p:extLst>
      <p:ext uri="{BB962C8B-B14F-4D97-AF65-F5344CB8AC3E}">
        <p14:creationId xmlns:p14="http://schemas.microsoft.com/office/powerpoint/2010/main" val="10623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t>
            </a:r>
            <a:r>
              <a:rPr lang="en-GB" dirty="0" err="1" smtClean="0"/>
              <a:t>Im</a:t>
            </a:r>
            <a:r>
              <a:rPr lang="en-GB" dirty="0" smtClean="0"/>
              <a:t>)practicability of using the approximate conditional expected profit per unit bet using </a:t>
            </a:r>
            <a:r>
              <a:rPr lang="en-GB" dirty="0" err="1" smtClean="0"/>
              <a:t>EoRs</a:t>
            </a:r>
            <a:r>
              <a:rPr lang="en-GB" dirty="0" smtClean="0"/>
              <a:t>. </a:t>
            </a:r>
            <a:endParaRPr lang="en-GB" dirty="0"/>
          </a:p>
        </p:txBody>
      </p:sp>
      <p:pic>
        <p:nvPicPr>
          <p:cNvPr id="4" name="Content Placeholder 3"/>
          <p:cNvPicPr>
            <a:picLocks noGrp="1" noChangeAspect="1"/>
          </p:cNvPicPr>
          <p:nvPr>
            <p:ph idx="1"/>
          </p:nvPr>
        </p:nvPicPr>
        <p:blipFill>
          <a:blip r:embed="rId2"/>
          <a:stretch>
            <a:fillRect/>
          </a:stretch>
        </p:blipFill>
        <p:spPr>
          <a:xfrm>
            <a:off x="1903343" y="1556792"/>
            <a:ext cx="9501311" cy="5067366"/>
          </a:xfrm>
          <a:prstGeom prst="rect">
            <a:avLst/>
          </a:prstGeom>
        </p:spPr>
      </p:pic>
    </p:spTree>
    <p:extLst>
      <p:ext uri="{BB962C8B-B14F-4D97-AF65-F5344CB8AC3E}">
        <p14:creationId xmlns:p14="http://schemas.microsoft.com/office/powerpoint/2010/main" val="279625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6c. Approximation of the conditional expected profit per unit bet using the HI-LO point count system.</a:t>
            </a:r>
            <a:endParaRPr lang="en-GB" dirty="0"/>
          </a:p>
        </p:txBody>
      </p:sp>
      <p:pic>
        <p:nvPicPr>
          <p:cNvPr id="4" name="Content Placeholder 3"/>
          <p:cNvPicPr>
            <a:picLocks noGrp="1" noChangeAspect="1"/>
          </p:cNvPicPr>
          <p:nvPr>
            <p:ph idx="1"/>
          </p:nvPr>
        </p:nvPicPr>
        <p:blipFill>
          <a:blip r:embed="rId2"/>
          <a:stretch>
            <a:fillRect/>
          </a:stretch>
        </p:blipFill>
        <p:spPr>
          <a:xfrm>
            <a:off x="1708952" y="1556792"/>
            <a:ext cx="9551767" cy="4952768"/>
          </a:xfrm>
          <a:prstGeom prst="rect">
            <a:avLst/>
          </a:prstGeom>
        </p:spPr>
      </p:pic>
    </p:spTree>
    <p:extLst>
      <p:ext uri="{BB962C8B-B14F-4D97-AF65-F5344CB8AC3E}">
        <p14:creationId xmlns:p14="http://schemas.microsoft.com/office/powerpoint/2010/main" val="418952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House Edge.</a:t>
            </a:r>
            <a:endParaRPr lang="en-GB" dirty="0"/>
          </a:p>
        </p:txBody>
      </p:sp>
      <p:sp>
        <p:nvSpPr>
          <p:cNvPr id="3" name="Content Placeholder 2"/>
          <p:cNvSpPr>
            <a:spLocks noGrp="1"/>
          </p:cNvSpPr>
          <p:nvPr>
            <p:ph idx="1"/>
          </p:nvPr>
        </p:nvSpPr>
        <p:spPr/>
        <p:txBody>
          <a:bodyPr/>
          <a:lstStyle/>
          <a:p>
            <a:r>
              <a:rPr lang="en-GB" dirty="0" smtClean="0"/>
              <a:t>How do we justify the previous interpretation?</a:t>
            </a:r>
          </a:p>
          <a:p>
            <a:endParaRPr lang="en-GB" dirty="0"/>
          </a:p>
        </p:txBody>
      </p:sp>
      <p:pic>
        <p:nvPicPr>
          <p:cNvPr id="4" name="Picture 3"/>
          <p:cNvPicPr>
            <a:picLocks noChangeAspect="1"/>
          </p:cNvPicPr>
          <p:nvPr/>
        </p:nvPicPr>
        <p:blipFill>
          <a:blip r:embed="rId2"/>
          <a:stretch>
            <a:fillRect/>
          </a:stretch>
        </p:blipFill>
        <p:spPr>
          <a:xfrm>
            <a:off x="1989956" y="2420888"/>
            <a:ext cx="8334375" cy="3067050"/>
          </a:xfrm>
          <a:prstGeom prst="rect">
            <a:avLst/>
          </a:prstGeom>
        </p:spPr>
      </p:pic>
    </p:spTree>
    <p:extLst>
      <p:ext uri="{BB962C8B-B14F-4D97-AF65-F5344CB8AC3E}">
        <p14:creationId xmlns:p14="http://schemas.microsoft.com/office/powerpoint/2010/main" val="30594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6d. Balanced point count systems for Blackjack and the HI-LO point count system.</a:t>
            </a:r>
            <a:endParaRPr lang="en-GB" dirty="0"/>
          </a:p>
        </p:txBody>
      </p:sp>
      <p:pic>
        <p:nvPicPr>
          <p:cNvPr id="4" name="Content Placeholder 3"/>
          <p:cNvPicPr>
            <a:picLocks noGrp="1" noChangeAspect="1"/>
          </p:cNvPicPr>
          <p:nvPr>
            <p:ph idx="1"/>
          </p:nvPr>
        </p:nvPicPr>
        <p:blipFill>
          <a:blip r:embed="rId2"/>
          <a:stretch>
            <a:fillRect/>
          </a:stretch>
        </p:blipFill>
        <p:spPr>
          <a:xfrm>
            <a:off x="1724999" y="1628800"/>
            <a:ext cx="9651055" cy="4871805"/>
          </a:xfrm>
          <a:prstGeom prst="rect">
            <a:avLst/>
          </a:prstGeom>
        </p:spPr>
      </p:pic>
    </p:spTree>
    <p:extLst>
      <p:ext uri="{BB962C8B-B14F-4D97-AF65-F5344CB8AC3E}">
        <p14:creationId xmlns:p14="http://schemas.microsoft.com/office/powerpoint/2010/main" val="372078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cap="none" dirty="0" smtClean="0"/>
              <a:t>Data prep: Computing scaled effects of removal for N = 52.</a:t>
            </a:r>
            <a:endParaRPr lang="en-GB" cap="none" dirty="0"/>
          </a:p>
        </p:txBody>
      </p:sp>
      <p:sp>
        <p:nvSpPr>
          <p:cNvPr id="4" name="Text Placeholder 3"/>
          <p:cNvSpPr>
            <a:spLocks noGrp="1"/>
          </p:cNvSpPr>
          <p:nvPr>
            <p:ph type="body" sz="half" idx="2"/>
          </p:nvPr>
        </p:nvSpPr>
        <p:spPr>
          <a:xfrm>
            <a:off x="1074240" y="1828800"/>
            <a:ext cx="3293422" cy="4624536"/>
          </a:xfrm>
        </p:spPr>
        <p:txBody>
          <a:bodyPr>
            <a:normAutofit fontScale="77500" lnSpcReduction="20000"/>
          </a:bodyPr>
          <a:lstStyle/>
          <a:p>
            <a:pPr marL="342900" indent="-342900">
              <a:buFont typeface="Arial" panose="020B0604020202020204" pitchFamily="34" charset="0"/>
              <a:buChar char="•"/>
            </a:pPr>
            <a:r>
              <a:rPr lang="en-GB" dirty="0" smtClean="0"/>
              <a:t>Using the effects of removal computed in column 2,Table 21.9 of </a:t>
            </a:r>
            <a:r>
              <a:rPr lang="en-GB" dirty="0" err="1" smtClean="0"/>
              <a:t>Ethier</a:t>
            </a:r>
            <a:r>
              <a:rPr lang="en-GB" dirty="0" smtClean="0"/>
              <a:t> (2010), we compute the scaled effects of removal by multiplying each entry in that column by 51/100 to yield column 3 and 6 in the table to the right.</a:t>
            </a:r>
          </a:p>
          <a:p>
            <a:pPr marL="342900" indent="-342900">
              <a:buFont typeface="Arial" panose="020B0604020202020204" pitchFamily="34" charset="0"/>
              <a:buChar char="•"/>
            </a:pPr>
            <a:r>
              <a:rPr lang="en-GB" dirty="0" smtClean="0"/>
              <a:t>Notice that whilst the order in which the 10 card denominations {A, 2,…,K} are revealed in a shuffled deck is random; due to the quantities of each card denomination in a standard deck, it is guaranteed that over the entire deck, we will draw an {A} 4 times, and hence E(1) and J(1) 4 times, … a {10} 16 times, and hence E(10) and J(10) 16 times etc.</a:t>
            </a:r>
          </a:p>
          <a:p>
            <a:pPr marL="342900" indent="-342900">
              <a:buFont typeface="Arial" panose="020B0604020202020204" pitchFamily="34" charset="0"/>
              <a:buChar char="•"/>
            </a:pPr>
            <a:r>
              <a:rPr lang="en-GB" dirty="0" smtClean="0"/>
              <a:t>Let’s now visualise what the regression coefficient we are trying to estimate.</a:t>
            </a:r>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endParaRPr lang="en-GB" dirty="0"/>
          </a:p>
        </p:txBody>
      </p:sp>
      <p:pic>
        <p:nvPicPr>
          <p:cNvPr id="5" name="Content Placeholder 5"/>
          <p:cNvPicPr>
            <a:picLocks noGrp="1" noChangeAspect="1"/>
          </p:cNvPicPr>
          <p:nvPr>
            <p:ph idx="1"/>
          </p:nvPr>
        </p:nvPicPr>
        <p:blipFill>
          <a:blip r:embed="rId2"/>
          <a:stretch>
            <a:fillRect/>
          </a:stretch>
        </p:blipFill>
        <p:spPr>
          <a:xfrm>
            <a:off x="5230316" y="1066800"/>
            <a:ext cx="6196012" cy="4714749"/>
          </a:xfrm>
          <a:prstGeom prst="rect">
            <a:avLst/>
          </a:prstGeom>
        </p:spPr>
      </p:pic>
    </p:spTree>
    <p:extLst>
      <p:ext uri="{BB962C8B-B14F-4D97-AF65-F5344CB8AC3E}">
        <p14:creationId xmlns:p14="http://schemas.microsoft.com/office/powerpoint/2010/main" val="357446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Bivariate scatter plot between scaled </a:t>
            </a:r>
            <a:r>
              <a:rPr lang="en-GB" dirty="0" err="1" smtClean="0"/>
              <a:t>EoR</a:t>
            </a:r>
            <a:r>
              <a:rPr lang="en-GB" dirty="0" smtClean="0"/>
              <a:t> and HI-LO point count.</a:t>
            </a:r>
            <a:endParaRPr lang="en-GB" dirty="0"/>
          </a:p>
        </p:txBody>
      </p:sp>
      <p:pic>
        <p:nvPicPr>
          <p:cNvPr id="5" name="Content Placeholder 4"/>
          <p:cNvPicPr>
            <a:picLocks noGrp="1" noChangeAspect="1"/>
          </p:cNvPicPr>
          <p:nvPr>
            <p:ph idx="1"/>
          </p:nvPr>
        </p:nvPicPr>
        <p:blipFill>
          <a:blip r:embed="rId2"/>
          <a:stretch>
            <a:fillRect/>
          </a:stretch>
        </p:blipFill>
        <p:spPr>
          <a:xfrm>
            <a:off x="2710036" y="1700808"/>
            <a:ext cx="7394049" cy="4765054"/>
          </a:xfrm>
          <a:prstGeom prst="rect">
            <a:avLst/>
          </a:prstGeom>
        </p:spPr>
      </p:pic>
    </p:spTree>
    <p:extLst>
      <p:ext uri="{BB962C8B-B14F-4D97-AF65-F5344CB8AC3E}">
        <p14:creationId xmlns:p14="http://schemas.microsoft.com/office/powerpoint/2010/main" val="126015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916" y="44624"/>
            <a:ext cx="9782801" cy="1239837"/>
          </a:xfrm>
        </p:spPr>
        <p:txBody>
          <a:bodyPr/>
          <a:lstStyle/>
          <a:p>
            <a:r>
              <a:rPr lang="en-GB" dirty="0" smtClean="0"/>
              <a:t>OLS estimator of regression coefficient.</a:t>
            </a:r>
            <a:endParaRPr lang="en-GB" dirty="0"/>
          </a:p>
        </p:txBody>
      </p:sp>
      <p:pic>
        <p:nvPicPr>
          <p:cNvPr id="6" name="Content Placeholder 5"/>
          <p:cNvPicPr>
            <a:picLocks noGrp="1" noChangeAspect="1"/>
          </p:cNvPicPr>
          <p:nvPr>
            <p:ph idx="1"/>
          </p:nvPr>
        </p:nvPicPr>
        <p:blipFill>
          <a:blip r:embed="rId2"/>
          <a:stretch>
            <a:fillRect/>
          </a:stretch>
        </p:blipFill>
        <p:spPr>
          <a:xfrm>
            <a:off x="1773932" y="1412776"/>
            <a:ext cx="9217991" cy="5171464"/>
          </a:xfrm>
          <a:prstGeom prst="rect">
            <a:avLst/>
          </a:prstGeom>
        </p:spPr>
      </p:pic>
    </p:spTree>
    <p:extLst>
      <p:ext uri="{BB962C8B-B14F-4D97-AF65-F5344CB8AC3E}">
        <p14:creationId xmlns:p14="http://schemas.microsoft.com/office/powerpoint/2010/main" val="92890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77988" y="260648"/>
            <a:ext cx="9782801" cy="1239837"/>
          </a:xfrm>
          <a:prstGeom prst="rect">
            <a:avLst/>
          </a:prstGeom>
        </p:spPr>
        <p:txBody>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dirty="0" smtClean="0"/>
              <a:t>Scaled </a:t>
            </a:r>
            <a:r>
              <a:rPr lang="en-GB" dirty="0" err="1" smtClean="0"/>
              <a:t>EoR</a:t>
            </a:r>
            <a:r>
              <a:rPr lang="en-GB" dirty="0" smtClean="0"/>
              <a:t> and HI-LO statistics.</a:t>
            </a:r>
            <a:endParaRPr lang="en-GB" dirty="0"/>
          </a:p>
        </p:txBody>
      </p:sp>
      <p:pic>
        <p:nvPicPr>
          <p:cNvPr id="4" name="Picture 3"/>
          <p:cNvPicPr>
            <a:picLocks noChangeAspect="1"/>
          </p:cNvPicPr>
          <p:nvPr/>
        </p:nvPicPr>
        <p:blipFill>
          <a:blip r:embed="rId2"/>
          <a:stretch>
            <a:fillRect/>
          </a:stretch>
        </p:blipFill>
        <p:spPr>
          <a:xfrm>
            <a:off x="1629916" y="980728"/>
            <a:ext cx="8568952" cy="5539752"/>
          </a:xfrm>
          <a:prstGeom prst="rect">
            <a:avLst/>
          </a:prstGeom>
        </p:spPr>
      </p:pic>
    </p:spTree>
    <p:extLst>
      <p:ext uri="{BB962C8B-B14F-4D97-AF65-F5344CB8AC3E}">
        <p14:creationId xmlns:p14="http://schemas.microsoft.com/office/powerpoint/2010/main" val="301363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stretch>
            <a:fillRect/>
          </a:stretch>
        </p:blipFill>
        <p:spPr>
          <a:xfrm>
            <a:off x="1317130" y="938296"/>
            <a:ext cx="9361040" cy="5664800"/>
          </a:xfrm>
          <a:prstGeom prst="rect">
            <a:avLst/>
          </a:prstGeom>
        </p:spPr>
      </p:pic>
      <p:sp>
        <p:nvSpPr>
          <p:cNvPr id="3" name="Title 1"/>
          <p:cNvSpPr txBox="1">
            <a:spLocks/>
          </p:cNvSpPr>
          <p:nvPr/>
        </p:nvSpPr>
        <p:spPr>
          <a:xfrm>
            <a:off x="1317130" y="332656"/>
            <a:ext cx="9782801" cy="1152128"/>
          </a:xfrm>
          <a:prstGeom prst="rect">
            <a:avLst/>
          </a:prstGeom>
        </p:spPr>
        <p:txBody>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Correlation coefficient between HI-LO point count and scaled </a:t>
            </a:r>
            <a:r>
              <a:rPr lang="en-GB" sz="2400" dirty="0" err="1" smtClean="0"/>
              <a:t>EoR</a:t>
            </a:r>
            <a:r>
              <a:rPr lang="en-GB" sz="2400" dirty="0" smtClean="0"/>
              <a:t>.</a:t>
            </a:r>
            <a:endParaRPr lang="en-GB" sz="2400" dirty="0"/>
          </a:p>
        </p:txBody>
      </p:sp>
    </p:spTree>
    <p:extLst>
      <p:ext uri="{BB962C8B-B14F-4D97-AF65-F5344CB8AC3E}">
        <p14:creationId xmlns:p14="http://schemas.microsoft.com/office/powerpoint/2010/main" val="49661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6e. Asymptotic distribution of approximate player advantage under HI-LO. </a:t>
            </a:r>
            <a:endParaRPr lang="en-GB" dirty="0"/>
          </a:p>
        </p:txBody>
      </p:sp>
      <p:pic>
        <p:nvPicPr>
          <p:cNvPr id="9" name="Content Placeholder 8"/>
          <p:cNvPicPr>
            <a:picLocks noGrp="1" noChangeAspect="1"/>
          </p:cNvPicPr>
          <p:nvPr>
            <p:ph idx="1"/>
          </p:nvPr>
        </p:nvPicPr>
        <p:blipFill>
          <a:blip r:embed="rId2"/>
          <a:stretch>
            <a:fillRect/>
          </a:stretch>
        </p:blipFill>
        <p:spPr>
          <a:xfrm>
            <a:off x="2061964" y="1628800"/>
            <a:ext cx="9181496" cy="5021515"/>
          </a:xfrm>
          <a:prstGeom prst="rect">
            <a:avLst/>
          </a:prstGeom>
        </p:spPr>
      </p:pic>
    </p:spTree>
    <p:extLst>
      <p:ext uri="{BB962C8B-B14F-4D97-AF65-F5344CB8AC3E}">
        <p14:creationId xmlns:p14="http://schemas.microsoft.com/office/powerpoint/2010/main" val="189688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600" dirty="0" smtClean="0"/>
              <a:t>Asymptotic distributions of the approximate player advantage using HI-LO, as the deck is progressively depleted.</a:t>
            </a:r>
            <a:endParaRPr lang="en-GB" sz="2600" dirty="0"/>
          </a:p>
        </p:txBody>
      </p:sp>
      <p:pic>
        <p:nvPicPr>
          <p:cNvPr id="4" name="Content Placeholder 3"/>
          <p:cNvPicPr>
            <a:picLocks noGrp="1" noChangeAspect="1"/>
          </p:cNvPicPr>
          <p:nvPr>
            <p:ph idx="1"/>
          </p:nvPr>
        </p:nvPicPr>
        <p:blipFill>
          <a:blip r:embed="rId2"/>
          <a:stretch>
            <a:fillRect/>
          </a:stretch>
        </p:blipFill>
        <p:spPr>
          <a:xfrm>
            <a:off x="1773932" y="1417637"/>
            <a:ext cx="8856984" cy="5341761"/>
          </a:xfrm>
          <a:prstGeom prst="rect">
            <a:avLst/>
          </a:prstGeom>
        </p:spPr>
      </p:pic>
    </p:spTree>
    <p:extLst>
      <p:ext uri="{BB962C8B-B14F-4D97-AF65-F5344CB8AC3E}">
        <p14:creationId xmlns:p14="http://schemas.microsoft.com/office/powerpoint/2010/main" val="247683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Asymptotic variance of player advantage under HI-LO card counting.</a:t>
            </a:r>
            <a:endParaRPr lang="en-GB" dirty="0"/>
          </a:p>
        </p:txBody>
      </p:sp>
      <p:pic>
        <p:nvPicPr>
          <p:cNvPr id="6" name="Content Placeholder 5"/>
          <p:cNvPicPr>
            <a:picLocks noGrp="1" noChangeAspect="1"/>
          </p:cNvPicPr>
          <p:nvPr>
            <p:ph idx="1"/>
          </p:nvPr>
        </p:nvPicPr>
        <p:blipFill>
          <a:blip r:embed="rId2"/>
          <a:stretch>
            <a:fillRect/>
          </a:stretch>
        </p:blipFill>
        <p:spPr>
          <a:xfrm>
            <a:off x="1593436" y="1501532"/>
            <a:ext cx="9952843" cy="5069646"/>
          </a:xfrm>
          <a:prstGeom prst="rect">
            <a:avLst/>
          </a:prstGeom>
        </p:spPr>
      </p:pic>
    </p:spTree>
    <p:extLst>
      <p:ext uri="{BB962C8B-B14F-4D97-AF65-F5344CB8AC3E}">
        <p14:creationId xmlns:p14="http://schemas.microsoft.com/office/powerpoint/2010/main" val="73713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6f. True count adjustment factor.</a:t>
            </a:r>
            <a:endParaRPr lang="en-GB" dirty="0"/>
          </a:p>
        </p:txBody>
      </p:sp>
      <p:pic>
        <p:nvPicPr>
          <p:cNvPr id="4" name="Content Placeholder 3"/>
          <p:cNvPicPr>
            <a:picLocks noGrp="1" noChangeAspect="1"/>
          </p:cNvPicPr>
          <p:nvPr>
            <p:ph idx="1"/>
          </p:nvPr>
        </p:nvPicPr>
        <p:blipFill>
          <a:blip r:embed="rId2"/>
          <a:stretch>
            <a:fillRect/>
          </a:stretch>
        </p:blipFill>
        <p:spPr>
          <a:xfrm>
            <a:off x="1731584" y="1628800"/>
            <a:ext cx="9644653" cy="4572000"/>
          </a:xfrm>
          <a:prstGeom prst="rect">
            <a:avLst/>
          </a:prstGeom>
        </p:spPr>
      </p:pic>
    </p:spTree>
    <p:extLst>
      <p:ext uri="{BB962C8B-B14F-4D97-AF65-F5344CB8AC3E}">
        <p14:creationId xmlns:p14="http://schemas.microsoft.com/office/powerpoint/2010/main" val="232854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HI-LO card countin</a:t>
            </a:r>
            <a:r>
              <a:rPr lang="en-GB" dirty="0"/>
              <a:t>g</a:t>
            </a:r>
            <a:r>
              <a:rPr lang="en-GB" dirty="0" smtClean="0"/>
              <a:t>.</a:t>
            </a:r>
            <a:endParaRPr lang="en-GB" dirty="0"/>
          </a:p>
        </p:txBody>
      </p:sp>
      <p:sp>
        <p:nvSpPr>
          <p:cNvPr id="3" name="Content Placeholder 2"/>
          <p:cNvSpPr>
            <a:spLocks noGrp="1"/>
          </p:cNvSpPr>
          <p:nvPr>
            <p:ph idx="1"/>
          </p:nvPr>
        </p:nvSpPr>
        <p:spPr>
          <a:xfrm>
            <a:off x="1593436" y="1600200"/>
            <a:ext cx="9782801" cy="5069160"/>
          </a:xfrm>
        </p:spPr>
        <p:txBody>
          <a:bodyPr>
            <a:normAutofit fontScale="92500" lnSpcReduction="20000"/>
          </a:bodyPr>
          <a:lstStyle/>
          <a:p>
            <a:r>
              <a:rPr lang="en-GB" dirty="0" smtClean="0"/>
              <a:t>From Wikipedia:</a:t>
            </a:r>
          </a:p>
          <a:p>
            <a:r>
              <a:rPr lang="en-GB" dirty="0"/>
              <a:t>Card counters are a class of </a:t>
            </a:r>
            <a:r>
              <a:rPr lang="en-GB" dirty="0">
                <a:hlinkClick r:id="rId2" tooltip="Advantage players"/>
              </a:rPr>
              <a:t>advantage players</a:t>
            </a:r>
            <a:r>
              <a:rPr lang="en-GB" dirty="0"/>
              <a:t>, who attempt to reverse the inherent </a:t>
            </a:r>
            <a:r>
              <a:rPr lang="en-GB" dirty="0">
                <a:hlinkClick r:id="rId3" tooltip="Casino"/>
              </a:rPr>
              <a:t>casino</a:t>
            </a:r>
            <a:r>
              <a:rPr lang="en-GB" dirty="0"/>
              <a:t> </a:t>
            </a:r>
            <a:r>
              <a:rPr lang="en-GB" dirty="0">
                <a:hlinkClick r:id="rId4" tooltip="House edge"/>
              </a:rPr>
              <a:t>house edge</a:t>
            </a:r>
            <a:r>
              <a:rPr lang="en-GB" dirty="0"/>
              <a:t> by keeping a running tally of all high and low valued cards seen by the player</a:t>
            </a:r>
            <a:r>
              <a:rPr lang="en-GB" dirty="0" smtClean="0"/>
              <a:t>.</a:t>
            </a:r>
          </a:p>
          <a:p>
            <a:r>
              <a:rPr lang="en-GB" dirty="0"/>
              <a:t>Card counting allows players to bet more when the count gives an advantage as well as minimize losses during an </a:t>
            </a:r>
            <a:r>
              <a:rPr lang="en-GB" dirty="0" err="1"/>
              <a:t>unfavorable</a:t>
            </a:r>
            <a:r>
              <a:rPr lang="en-GB" dirty="0"/>
              <a:t> count.</a:t>
            </a:r>
            <a:endParaRPr lang="en-GB" dirty="0" smtClean="0"/>
          </a:p>
          <a:p>
            <a:r>
              <a:rPr lang="en-GB" dirty="0" smtClean="0"/>
              <a:t>The </a:t>
            </a:r>
            <a:r>
              <a:rPr lang="en-GB" dirty="0"/>
              <a:t>most common variations of card counting in blackjack are based on statistical evidence that high cards (especially </a:t>
            </a:r>
            <a:r>
              <a:rPr lang="en-GB" dirty="0">
                <a:hlinkClick r:id="rId5" tooltip="Ace"/>
              </a:rPr>
              <a:t>aces</a:t>
            </a:r>
            <a:r>
              <a:rPr lang="en-GB" dirty="0"/>
              <a:t> and 10s, and to a lesser extent 9s) benefit the player more than the dealer, while the low cards, (3s, 4s, 6s, and especially 5s, and to a lesser extent 2s and 7s) help the dealer while hurting the </a:t>
            </a:r>
            <a:r>
              <a:rPr lang="en-GB" dirty="0" smtClean="0"/>
              <a:t>player.</a:t>
            </a:r>
          </a:p>
          <a:p>
            <a:r>
              <a:rPr lang="en-GB" dirty="0"/>
              <a:t> Card counting also provides the ability to alter playing decisions based on the composition of remaining cards.</a:t>
            </a:r>
            <a:endParaRPr lang="en-GB" dirty="0" smtClean="0"/>
          </a:p>
          <a:p>
            <a:endParaRPr lang="en-GB" dirty="0" smtClean="0"/>
          </a:p>
          <a:p>
            <a:pPr lvl="1"/>
            <a:endParaRPr lang="en-GB" dirty="0"/>
          </a:p>
          <a:p>
            <a:pPr lvl="1"/>
            <a:endParaRPr lang="en-GB" dirty="0"/>
          </a:p>
          <a:p>
            <a:pPr lvl="1"/>
            <a:endParaRPr lang="en-GB" dirty="0" smtClean="0"/>
          </a:p>
          <a:p>
            <a:pPr lvl="2"/>
            <a:endParaRPr lang="en-GB" dirty="0" smtClean="0"/>
          </a:p>
          <a:p>
            <a:pPr lvl="1"/>
            <a:endParaRPr lang="en-GB" dirty="0"/>
          </a:p>
        </p:txBody>
      </p:sp>
    </p:spTree>
    <p:extLst>
      <p:ext uri="{BB962C8B-B14F-4D97-AF65-F5344CB8AC3E}">
        <p14:creationId xmlns:p14="http://schemas.microsoft.com/office/powerpoint/2010/main" val="147008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Bet variation using the HI-LO true count.</a:t>
            </a:r>
            <a:endParaRPr lang="en-GB" dirty="0"/>
          </a:p>
        </p:txBody>
      </p:sp>
      <p:pic>
        <p:nvPicPr>
          <p:cNvPr id="6" name="Content Placeholder 5"/>
          <p:cNvPicPr>
            <a:picLocks noGrp="1" noChangeAspect="1"/>
          </p:cNvPicPr>
          <p:nvPr>
            <p:ph idx="1"/>
          </p:nvPr>
        </p:nvPicPr>
        <p:blipFill>
          <a:blip r:embed="rId2"/>
          <a:stretch>
            <a:fillRect/>
          </a:stretch>
        </p:blipFill>
        <p:spPr>
          <a:xfrm>
            <a:off x="1780084" y="1700808"/>
            <a:ext cx="9596153" cy="4332746"/>
          </a:xfrm>
          <a:prstGeom prst="rect">
            <a:avLst/>
          </a:prstGeom>
        </p:spPr>
      </p:pic>
    </p:spTree>
    <p:extLst>
      <p:ext uri="{BB962C8B-B14F-4D97-AF65-F5344CB8AC3E}">
        <p14:creationId xmlns:p14="http://schemas.microsoft.com/office/powerpoint/2010/main" val="284823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Z_n</a:t>
            </a:r>
            <a:r>
              <a:rPr lang="en-GB" dirty="0"/>
              <a:t> </a:t>
            </a:r>
            <a:r>
              <a:rPr lang="en-GB" dirty="0" smtClean="0"/>
              <a:t>– HI-LO diagram</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9316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5940" y="999503"/>
            <a:ext cx="8491768" cy="5705872"/>
          </a:xfrm>
          <a:prstGeom prst="rect">
            <a:avLst/>
          </a:prstGeom>
        </p:spPr>
      </p:pic>
      <p:sp>
        <p:nvSpPr>
          <p:cNvPr id="4" name="Title 1"/>
          <p:cNvSpPr txBox="1">
            <a:spLocks/>
          </p:cNvSpPr>
          <p:nvPr/>
        </p:nvSpPr>
        <p:spPr>
          <a:xfrm>
            <a:off x="1557908" y="116632"/>
            <a:ext cx="9361040" cy="1239837"/>
          </a:xfrm>
          <a:prstGeom prst="rect">
            <a:avLst/>
          </a:prstGeom>
        </p:spPr>
        <p:txBody>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6h. Estimating player advantage probability under HI-LO, card-counter expected profit.</a:t>
            </a:r>
            <a:endParaRPr lang="en-GB" sz="2400" dirty="0"/>
          </a:p>
        </p:txBody>
      </p:sp>
    </p:spTree>
    <p:extLst>
      <p:ext uri="{BB962C8B-B14F-4D97-AF65-F5344CB8AC3E}">
        <p14:creationId xmlns:p14="http://schemas.microsoft.com/office/powerpoint/2010/main" val="42269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85900" y="1124744"/>
            <a:ext cx="9037104" cy="5544616"/>
          </a:xfrm>
          <a:prstGeom prst="rect">
            <a:avLst/>
          </a:prstGeom>
        </p:spPr>
      </p:pic>
    </p:spTree>
    <p:extLst>
      <p:ext uri="{BB962C8B-B14F-4D97-AF65-F5344CB8AC3E}">
        <p14:creationId xmlns:p14="http://schemas.microsoft.com/office/powerpoint/2010/main" val="54165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Content Placeholder 3"/>
          <p:cNvPicPr>
            <a:picLocks noGrp="1" noChangeAspect="1"/>
          </p:cNvPicPr>
          <p:nvPr>
            <p:ph idx="1"/>
          </p:nvPr>
        </p:nvPicPr>
        <p:blipFill>
          <a:blip r:embed="rId2"/>
          <a:stretch>
            <a:fillRect/>
          </a:stretch>
        </p:blipFill>
        <p:spPr>
          <a:xfrm>
            <a:off x="1701924" y="1700808"/>
            <a:ext cx="9486761" cy="4756143"/>
          </a:xfrm>
          <a:prstGeom prst="rect">
            <a:avLst/>
          </a:prstGeom>
        </p:spPr>
      </p:pic>
    </p:spTree>
    <p:extLst>
      <p:ext uri="{BB962C8B-B14F-4D97-AF65-F5344CB8AC3E}">
        <p14:creationId xmlns:p14="http://schemas.microsoft.com/office/powerpoint/2010/main" val="173537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smtClean="0"/>
              <a:t>6i. Key results.</a:t>
            </a:r>
            <a:endParaRPr lang="en-GB" cap="none" dirty="0"/>
          </a:p>
        </p:txBody>
      </p:sp>
      <p:sp>
        <p:nvSpPr>
          <p:cNvPr id="4" name="Text Placeholder 3"/>
          <p:cNvSpPr>
            <a:spLocks noGrp="1"/>
          </p:cNvSpPr>
          <p:nvPr>
            <p:ph type="body" sz="half" idx="2"/>
          </p:nvPr>
        </p:nvSpPr>
        <p:spPr/>
        <p:txBody>
          <a:bodyPr>
            <a:normAutofit fontScale="92500" lnSpcReduction="10000"/>
          </a:bodyPr>
          <a:lstStyle/>
          <a:p>
            <a:r>
              <a:rPr lang="en-GB" dirty="0" smtClean="0"/>
              <a:t>The table answers the following questions:</a:t>
            </a:r>
          </a:p>
          <a:p>
            <a:r>
              <a:rPr lang="en-GB" dirty="0"/>
              <a:t>1. Can the application of HI-LO card-counting to vary bets render Blackjack a profitable game?</a:t>
            </a:r>
          </a:p>
          <a:p>
            <a:r>
              <a:rPr lang="en-GB" dirty="0"/>
              <a:t>2. If so, how frequently do profit opportunities/</a:t>
            </a:r>
            <a:r>
              <a:rPr lang="en-GB" dirty="0" err="1"/>
              <a:t>superfair</a:t>
            </a:r>
            <a:r>
              <a:rPr lang="en-GB" dirty="0"/>
              <a:t> bets exist, and what is the magnitude of </a:t>
            </a:r>
            <a:r>
              <a:rPr lang="en-GB" dirty="0" smtClean="0"/>
              <a:t>this opportunity as the deck is progressively depleted?</a:t>
            </a:r>
          </a:p>
          <a:p>
            <a:r>
              <a:rPr lang="en-GB" dirty="0" smtClean="0"/>
              <a:t>3. What is the average profit a card-counter using HI-LO card counting to vary their bets can expect to make?</a:t>
            </a:r>
          </a:p>
        </p:txBody>
      </p:sp>
      <p:pic>
        <p:nvPicPr>
          <p:cNvPr id="7" name="Content Placeholder 6"/>
          <p:cNvPicPr>
            <a:picLocks noGrp="1" noChangeAspect="1"/>
          </p:cNvPicPr>
          <p:nvPr>
            <p:ph idx="1"/>
          </p:nvPr>
        </p:nvPicPr>
        <p:blipFill>
          <a:blip r:embed="rId2"/>
          <a:stretch>
            <a:fillRect/>
          </a:stretch>
        </p:blipFill>
        <p:spPr>
          <a:xfrm>
            <a:off x="5734372" y="381000"/>
            <a:ext cx="5402351" cy="6150729"/>
          </a:xfrm>
          <a:prstGeom prst="rect">
            <a:avLst/>
          </a:prstGeom>
        </p:spPr>
      </p:pic>
    </p:spTree>
    <p:extLst>
      <p:ext uri="{BB962C8B-B14F-4D97-AF65-F5344CB8AC3E}">
        <p14:creationId xmlns:p14="http://schemas.microsoft.com/office/powerpoint/2010/main" val="39087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Visualising the key results.</a:t>
            </a:r>
            <a:endParaRPr lang="en-GB" dirty="0"/>
          </a:p>
        </p:txBody>
      </p:sp>
      <p:pic>
        <p:nvPicPr>
          <p:cNvPr id="6" name="Content Placeholder 5"/>
          <p:cNvPicPr>
            <a:picLocks noGrp="1" noChangeAspect="1"/>
          </p:cNvPicPr>
          <p:nvPr>
            <p:ph idx="1"/>
          </p:nvPr>
        </p:nvPicPr>
        <p:blipFill>
          <a:blip r:embed="rId2"/>
          <a:stretch>
            <a:fillRect/>
          </a:stretch>
        </p:blipFill>
        <p:spPr>
          <a:xfrm>
            <a:off x="1593436" y="1700808"/>
            <a:ext cx="9782801" cy="4758208"/>
          </a:xfrm>
          <a:prstGeom prst="rect">
            <a:avLst/>
          </a:prstGeom>
        </p:spPr>
      </p:pic>
    </p:spTree>
    <p:extLst>
      <p:ext uri="{BB962C8B-B14F-4D97-AF65-F5344CB8AC3E}">
        <p14:creationId xmlns:p14="http://schemas.microsoft.com/office/powerpoint/2010/main" val="415903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11965" y="1196752"/>
            <a:ext cx="9289032" cy="5514337"/>
          </a:xfrm>
          <a:prstGeom prst="rect">
            <a:avLst/>
          </a:prstGeom>
        </p:spPr>
      </p:pic>
      <p:sp>
        <p:nvSpPr>
          <p:cNvPr id="6" name="Title 1"/>
          <p:cNvSpPr txBox="1">
            <a:spLocks/>
          </p:cNvSpPr>
          <p:nvPr/>
        </p:nvSpPr>
        <p:spPr>
          <a:xfrm>
            <a:off x="1197868" y="332656"/>
            <a:ext cx="9782801" cy="123983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Plot of the advantage probability under HI-LO and card-counter expected profit approximations as deck becomes progressively depleted.</a:t>
            </a:r>
            <a:endParaRPr lang="en-GB" sz="2400" dirty="0"/>
          </a:p>
        </p:txBody>
      </p:sp>
    </p:spTree>
    <p:extLst>
      <p:ext uri="{BB962C8B-B14F-4D97-AF65-F5344CB8AC3E}">
        <p14:creationId xmlns:p14="http://schemas.microsoft.com/office/powerpoint/2010/main" val="134511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1884" y="1124744"/>
            <a:ext cx="9356026" cy="5544616"/>
          </a:xfrm>
          <a:prstGeom prst="rect">
            <a:avLst/>
          </a:prstGeom>
        </p:spPr>
      </p:pic>
      <p:sp>
        <p:nvSpPr>
          <p:cNvPr id="3" name="Title 1"/>
          <p:cNvSpPr txBox="1">
            <a:spLocks/>
          </p:cNvSpPr>
          <p:nvPr/>
        </p:nvSpPr>
        <p:spPr>
          <a:xfrm>
            <a:off x="1197868" y="332656"/>
            <a:ext cx="9782801" cy="123983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Plot of the advantage probability under HI-LO and card-counter expected profit approximations as deck becomes progressively depleted.</a:t>
            </a:r>
            <a:endParaRPr lang="en-GB" sz="2400" dirty="0"/>
          </a:p>
        </p:txBody>
      </p:sp>
    </p:spTree>
    <p:extLst>
      <p:ext uri="{BB962C8B-B14F-4D97-AF65-F5344CB8AC3E}">
        <p14:creationId xmlns:p14="http://schemas.microsoft.com/office/powerpoint/2010/main" val="405724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884" y="1268760"/>
            <a:ext cx="9310483" cy="5470012"/>
          </a:xfrm>
          <a:prstGeom prst="rect">
            <a:avLst/>
          </a:prstGeom>
        </p:spPr>
      </p:pic>
      <p:sp>
        <p:nvSpPr>
          <p:cNvPr id="3" name="Title 1"/>
          <p:cNvSpPr txBox="1">
            <a:spLocks/>
          </p:cNvSpPr>
          <p:nvPr/>
        </p:nvSpPr>
        <p:spPr>
          <a:xfrm>
            <a:off x="1197868" y="332656"/>
            <a:ext cx="9782801" cy="123983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Plot of the advantage probability under HI-LO and card-counter expected profit approximations as deck becomes progressively depleted.</a:t>
            </a:r>
            <a:endParaRPr lang="en-GB" sz="2400" dirty="0"/>
          </a:p>
        </p:txBody>
      </p:sp>
    </p:spTree>
    <p:extLst>
      <p:ext uri="{BB962C8B-B14F-4D97-AF65-F5344CB8AC3E}">
        <p14:creationId xmlns:p14="http://schemas.microsoft.com/office/powerpoint/2010/main" val="75057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HI-LO card counting – </a:t>
            </a:r>
            <a:r>
              <a:rPr lang="en-GB" dirty="0" smtClean="0"/>
              <a:t>heuristic arguments.</a:t>
            </a:r>
            <a:endParaRPr lang="en-GB" dirty="0"/>
          </a:p>
        </p:txBody>
      </p:sp>
      <p:sp>
        <p:nvSpPr>
          <p:cNvPr id="3" name="Content Placeholder 2"/>
          <p:cNvSpPr>
            <a:spLocks noGrp="1"/>
          </p:cNvSpPr>
          <p:nvPr>
            <p:ph idx="1"/>
          </p:nvPr>
        </p:nvSpPr>
        <p:spPr>
          <a:xfrm>
            <a:off x="1593436" y="1600200"/>
            <a:ext cx="9782801" cy="5141168"/>
          </a:xfrm>
        </p:spPr>
        <p:txBody>
          <a:bodyPr>
            <a:normAutofit fontScale="77500" lnSpcReduction="20000"/>
          </a:bodyPr>
          <a:lstStyle/>
          <a:p>
            <a:r>
              <a:rPr lang="en-GB" dirty="0"/>
              <a:t>Higher concentration of high cards benefit the player in the following ways:</a:t>
            </a:r>
          </a:p>
          <a:p>
            <a:pPr lvl="1"/>
            <a:r>
              <a:rPr lang="en-GB" dirty="0"/>
              <a:t>It increases the player's chances of hitting a natural Blackjack, which typically pays out 150% of the amount bet (also called 3:2 Blackjack); whereas a dealer's blackjack will only cause the player to lose their original bet.</a:t>
            </a:r>
          </a:p>
          <a:p>
            <a:pPr lvl="1"/>
            <a:r>
              <a:rPr lang="en-GB" dirty="0"/>
              <a:t>Doubling down on additional hands can increase expected profit. Additionally, the elevated ratio of tens and aces increases the odds that doubling down will be successful, further increasing expected profit. The dealer cannot double.</a:t>
            </a:r>
            <a:r>
              <a:rPr lang="en-GB" baseline="30000" dirty="0">
                <a:hlinkClick r:id="rId2"/>
              </a:rPr>
              <a:t>[1]</a:t>
            </a:r>
            <a:endParaRPr lang="en-GB" dirty="0"/>
          </a:p>
          <a:p>
            <a:pPr lvl="1"/>
            <a:r>
              <a:rPr lang="en-GB" dirty="0"/>
              <a:t>It provides additional splitting opportunities for the player; while the dealer cannot split.</a:t>
            </a:r>
          </a:p>
          <a:p>
            <a:pPr lvl="1"/>
            <a:r>
              <a:rPr lang="en-GB" dirty="0"/>
              <a:t>A high enough concentration of 10's can make the insurance bet profitable, since it increases the probability of a dealer blackjack.</a:t>
            </a:r>
          </a:p>
          <a:p>
            <a:pPr lvl="1"/>
            <a:r>
              <a:rPr lang="en-GB" dirty="0"/>
              <a:t>The higher concentration of tens also increases the odds of the dealer busting (exceeding 21). While this also increases the odds of the player busting, the player can elect to not hit (a “hard” 16, for example) when it is disadvantageous to do so. The dealer must always hit their 15’s and 16’s</a:t>
            </a:r>
            <a:r>
              <a:rPr lang="en-GB" dirty="0" smtClean="0"/>
              <a:t>.</a:t>
            </a:r>
          </a:p>
          <a:p>
            <a:r>
              <a:rPr lang="en-GB" dirty="0"/>
              <a:t>On the other hand, low cards benefit the dealer, since according to blackjack rules the dealer must hit </a:t>
            </a:r>
            <a:r>
              <a:rPr lang="en-GB" i="1" dirty="0"/>
              <a:t>stiff hands</a:t>
            </a:r>
            <a:r>
              <a:rPr lang="en-GB" dirty="0"/>
              <a:t> (12-16 total) and low cards are safer in these common hands. Thus a dealer holding (12-16) will bust every time if the next card drawn is a 10, making this card essential to track when card counting</a:t>
            </a:r>
            <a:endParaRPr lang="en-GB" dirty="0" smtClean="0"/>
          </a:p>
          <a:p>
            <a:pPr lvl="1"/>
            <a:endParaRPr lang="en-GB" dirty="0"/>
          </a:p>
          <a:p>
            <a:endParaRPr lang="en-GB" dirty="0"/>
          </a:p>
        </p:txBody>
      </p:sp>
    </p:spTree>
    <p:extLst>
      <p:ext uri="{BB962C8B-B14F-4D97-AF65-F5344CB8AC3E}">
        <p14:creationId xmlns:p14="http://schemas.microsoft.com/office/powerpoint/2010/main" val="327592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9876" y="1196752"/>
            <a:ext cx="9358907" cy="5542972"/>
          </a:xfrm>
          <a:prstGeom prst="rect">
            <a:avLst/>
          </a:prstGeom>
        </p:spPr>
      </p:pic>
      <p:sp>
        <p:nvSpPr>
          <p:cNvPr id="3" name="Title 1"/>
          <p:cNvSpPr txBox="1">
            <a:spLocks/>
          </p:cNvSpPr>
          <p:nvPr/>
        </p:nvSpPr>
        <p:spPr>
          <a:xfrm>
            <a:off x="1197868" y="332656"/>
            <a:ext cx="9782801" cy="123983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Plot of the advantage probability under HI-LO and card-counter expected profit approximations as deck becomes progressively depleted.</a:t>
            </a:r>
            <a:endParaRPr lang="en-GB" sz="2400" dirty="0"/>
          </a:p>
        </p:txBody>
      </p:sp>
    </p:spTree>
    <p:extLst>
      <p:ext uri="{BB962C8B-B14F-4D97-AF65-F5344CB8AC3E}">
        <p14:creationId xmlns:p14="http://schemas.microsoft.com/office/powerpoint/2010/main" val="232868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1884" y="1196752"/>
            <a:ext cx="9289032" cy="5500085"/>
          </a:xfrm>
          <a:prstGeom prst="rect">
            <a:avLst/>
          </a:prstGeom>
        </p:spPr>
      </p:pic>
      <p:sp>
        <p:nvSpPr>
          <p:cNvPr id="3" name="Title 1"/>
          <p:cNvSpPr txBox="1">
            <a:spLocks/>
          </p:cNvSpPr>
          <p:nvPr/>
        </p:nvSpPr>
        <p:spPr>
          <a:xfrm>
            <a:off x="1197868" y="332656"/>
            <a:ext cx="9782801" cy="123983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Plot of the advantage probability under HI-LO and card-counter expected profit approximations as deck becomes progressively depleted.</a:t>
            </a:r>
            <a:endParaRPr lang="en-GB" sz="2400" dirty="0"/>
          </a:p>
        </p:txBody>
      </p:sp>
    </p:spTree>
    <p:extLst>
      <p:ext uri="{BB962C8B-B14F-4D97-AF65-F5344CB8AC3E}">
        <p14:creationId xmlns:p14="http://schemas.microsoft.com/office/powerpoint/2010/main" val="36447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69876" y="1124744"/>
            <a:ext cx="9377535" cy="5616624"/>
          </a:xfrm>
          <a:prstGeom prst="rect">
            <a:avLst/>
          </a:prstGeom>
        </p:spPr>
      </p:pic>
      <p:sp>
        <p:nvSpPr>
          <p:cNvPr id="4" name="Title 1"/>
          <p:cNvSpPr txBox="1">
            <a:spLocks/>
          </p:cNvSpPr>
          <p:nvPr/>
        </p:nvSpPr>
        <p:spPr>
          <a:xfrm>
            <a:off x="1197868" y="332656"/>
            <a:ext cx="9782801" cy="123983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Plot of the advantage probability under HI-LO and card-counter expected profit approximations as deck becomes progressively depleted.</a:t>
            </a:r>
            <a:endParaRPr lang="en-GB" sz="2400" dirty="0"/>
          </a:p>
        </p:txBody>
      </p:sp>
    </p:spTree>
    <p:extLst>
      <p:ext uri="{BB962C8B-B14F-4D97-AF65-F5344CB8AC3E}">
        <p14:creationId xmlns:p14="http://schemas.microsoft.com/office/powerpoint/2010/main" val="179615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08663" y="1052736"/>
            <a:ext cx="9289032" cy="5743350"/>
          </a:xfrm>
          <a:prstGeom prst="rect">
            <a:avLst/>
          </a:prstGeom>
        </p:spPr>
      </p:pic>
      <p:sp>
        <p:nvSpPr>
          <p:cNvPr id="4" name="Title 1"/>
          <p:cNvSpPr txBox="1">
            <a:spLocks/>
          </p:cNvSpPr>
          <p:nvPr/>
        </p:nvSpPr>
        <p:spPr>
          <a:xfrm>
            <a:off x="1197868" y="332656"/>
            <a:ext cx="9782801" cy="123983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Plot of the advantage probability under HI-LO and card-counter expected profit approximations as deck becomes progressively depleted.</a:t>
            </a:r>
            <a:endParaRPr lang="en-GB" sz="2400" dirty="0"/>
          </a:p>
        </p:txBody>
      </p:sp>
    </p:spTree>
    <p:extLst>
      <p:ext uri="{BB962C8B-B14F-4D97-AF65-F5344CB8AC3E}">
        <p14:creationId xmlns:p14="http://schemas.microsoft.com/office/powerpoint/2010/main" val="176804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9876" y="977301"/>
            <a:ext cx="9361040" cy="5794146"/>
          </a:xfrm>
          <a:prstGeom prst="rect">
            <a:avLst/>
          </a:prstGeom>
        </p:spPr>
      </p:pic>
      <p:sp>
        <p:nvSpPr>
          <p:cNvPr id="3" name="Title 1"/>
          <p:cNvSpPr txBox="1">
            <a:spLocks/>
          </p:cNvSpPr>
          <p:nvPr/>
        </p:nvSpPr>
        <p:spPr>
          <a:xfrm>
            <a:off x="1197868" y="332656"/>
            <a:ext cx="9782801" cy="123983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GB" sz="2400" dirty="0" smtClean="0"/>
              <a:t>Plot of the advantage probability under HI-LO and card-counter expected profit approximations as deck becomes progressively depleted.</a:t>
            </a:r>
            <a:endParaRPr lang="en-GB" sz="2400" dirty="0"/>
          </a:p>
        </p:txBody>
      </p:sp>
    </p:spTree>
    <p:extLst>
      <p:ext uri="{BB962C8B-B14F-4D97-AF65-F5344CB8AC3E}">
        <p14:creationId xmlns:p14="http://schemas.microsoft.com/office/powerpoint/2010/main" val="391700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Role of asymptotic variance.</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45989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Betting staircases, commission.</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23946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of approximation (</a:t>
            </a:r>
            <a:r>
              <a:rPr lang="en-GB" dirty="0" err="1" smtClean="0"/>
              <a:t>linearisation</a:t>
            </a:r>
            <a:r>
              <a:rPr lang="en-GB" dirty="0" smtClean="0"/>
              <a:t>)</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82949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Practicalities.</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25089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Casino counter-measures.</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86060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Quick question: What are your thoughts and feelings on the arguments presented in the previous slides? Are you sufficiently convinced by the arguments </a:t>
            </a:r>
            <a:r>
              <a:rPr lang="en-US" sz="2800" dirty="0" err="1" smtClean="0"/>
              <a:t>proferred</a:t>
            </a:r>
            <a:r>
              <a:rPr lang="en-US" sz="2800" dirty="0" smtClean="0"/>
              <a:t> to wager your own money playing a HI-LO card counting system in the casino?</a:t>
            </a:r>
            <a:endParaRPr lang="en-US" sz="2800" dirty="0"/>
          </a:p>
        </p:txBody>
      </p:sp>
    </p:spTree>
    <p:extLst>
      <p:ext uri="{BB962C8B-B14F-4D97-AF65-F5344CB8AC3E}">
        <p14:creationId xmlns:p14="http://schemas.microsoft.com/office/powerpoint/2010/main" val="9088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Player evasion methods.</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81162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9916" y="692696"/>
            <a:ext cx="8958436" cy="6001711"/>
          </a:xfrm>
          <a:prstGeom prst="rect">
            <a:avLst/>
          </a:prstGeom>
        </p:spPr>
      </p:pic>
    </p:spTree>
    <p:extLst>
      <p:ext uri="{BB962C8B-B14F-4D97-AF65-F5344CB8AC3E}">
        <p14:creationId xmlns:p14="http://schemas.microsoft.com/office/powerpoint/2010/main" val="424705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dirty="0"/>
          </a:p>
        </p:txBody>
      </p:sp>
      <p:sp>
        <p:nvSpPr>
          <p:cNvPr id="4" name="Rectangle 3"/>
          <p:cNvSpPr/>
          <p:nvPr/>
        </p:nvSpPr>
        <p:spPr>
          <a:xfrm>
            <a:off x="3048000" y="2551837"/>
            <a:ext cx="6092825" cy="1754326"/>
          </a:xfrm>
          <a:prstGeom prst="rect">
            <a:avLst/>
          </a:prstGeom>
        </p:spPr>
        <p:txBody>
          <a:bodyPr>
            <a:spAutoFit/>
          </a:bodyPr>
          <a:lstStyle/>
          <a:p>
            <a:r>
              <a:rPr lang="en-GB" dirty="0">
                <a:solidFill>
                  <a:srgbClr val="0000FF"/>
                </a:solidFill>
                <a:latin typeface="Courier New" panose="02070309020205020404" pitchFamily="49" charset="0"/>
              </a:rPr>
              <a:t>* </a:t>
            </a:r>
            <a:r>
              <a:rPr lang="en-GB" dirty="0">
                <a:solidFill>
                  <a:srgbClr val="000000"/>
                </a:solidFill>
                <a:latin typeface="Courier New" panose="02070309020205020404" pitchFamily="49" charset="0"/>
              </a:rPr>
              <a:t>On this basis there remains the thorny question of </a:t>
            </a:r>
            <a:r>
              <a:rPr lang="en-GB" b="1" dirty="0">
                <a:solidFill>
                  <a:srgbClr val="000000"/>
                </a:solidFill>
                <a:latin typeface="Courier New" panose="02070309020205020404" pitchFamily="49" charset="0"/>
              </a:rPr>
              <a:t>**how appropriate is this approximation**</a:t>
            </a:r>
            <a:r>
              <a:rPr lang="en-GB" dirty="0">
                <a:solidFill>
                  <a:srgbClr val="000000"/>
                </a:solidFill>
                <a:latin typeface="Courier New" panose="02070309020205020404" pitchFamily="49" charset="0"/>
              </a:rPr>
              <a:t>, given that we cannot compute the exact conditional expected profit per unit bet? We will defer this line of questioning until later.</a:t>
            </a:r>
            <a:endParaRPr lang="en-GB"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70370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GB" dirty="0"/>
          </a:p>
        </p:txBody>
      </p:sp>
      <p:sp>
        <p:nvSpPr>
          <p:cNvPr id="3" name="Content Placeholder 2"/>
          <p:cNvSpPr>
            <a:spLocks noGrp="1"/>
          </p:cNvSpPr>
          <p:nvPr>
            <p:ph idx="1"/>
          </p:nvPr>
        </p:nvSpPr>
        <p:spPr/>
        <p:txBody>
          <a:bodyPr/>
          <a:lstStyle/>
          <a:p>
            <a:r>
              <a:rPr lang="en-GB" dirty="0" smtClean="0"/>
              <a:t>Under construction.</a:t>
            </a:r>
            <a:endParaRPr lang="en-GB" dirty="0"/>
          </a:p>
        </p:txBody>
      </p:sp>
    </p:spTree>
    <p:extLst>
      <p:ext uri="{BB962C8B-B14F-4D97-AF65-F5344CB8AC3E}">
        <p14:creationId xmlns:p14="http://schemas.microsoft.com/office/powerpoint/2010/main" val="150061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012" y="2348880"/>
            <a:ext cx="6791325" cy="1000125"/>
          </a:xfrm>
          <a:prstGeom prst="rect">
            <a:avLst/>
          </a:prstGeom>
        </p:spPr>
      </p:pic>
      <p:sp>
        <p:nvSpPr>
          <p:cNvPr id="2" name="Title 1"/>
          <p:cNvSpPr>
            <a:spLocks noGrp="1"/>
          </p:cNvSpPr>
          <p:nvPr>
            <p:ph type="title"/>
          </p:nvPr>
        </p:nvSpPr>
        <p:spPr/>
        <p:txBody>
          <a:bodyPr/>
          <a:lstStyle/>
          <a:p>
            <a:r>
              <a:rPr lang="en-GB" dirty="0" smtClean="0"/>
              <a:t>HI-LO card counting system – practical implementation.</a:t>
            </a:r>
            <a:endParaRPr lang="en-GB" dirty="0"/>
          </a:p>
        </p:txBody>
      </p:sp>
      <p:sp>
        <p:nvSpPr>
          <p:cNvPr id="3" name="Content Placeholder 2"/>
          <p:cNvSpPr>
            <a:spLocks noGrp="1"/>
          </p:cNvSpPr>
          <p:nvPr>
            <p:ph idx="1"/>
          </p:nvPr>
        </p:nvSpPr>
        <p:spPr>
          <a:xfrm>
            <a:off x="1593436" y="1600200"/>
            <a:ext cx="9782801" cy="5141168"/>
          </a:xfrm>
        </p:spPr>
        <p:txBody>
          <a:bodyPr>
            <a:normAutofit fontScale="77500" lnSpcReduction="20000"/>
          </a:bodyPr>
          <a:lstStyle/>
          <a:p>
            <a:r>
              <a:rPr lang="en-GB" dirty="0" smtClean="0"/>
              <a:t>Assign point values to all cards dealt in the following way, and keep a running total, known as the </a:t>
            </a:r>
            <a:r>
              <a:rPr lang="en-GB" i="1" dirty="0" smtClean="0"/>
              <a:t>running count</a:t>
            </a:r>
            <a:r>
              <a:rPr lang="en-GB" dirty="0" smtClean="0"/>
              <a:t>:</a:t>
            </a:r>
          </a:p>
          <a:p>
            <a:pPr marL="0" indent="0">
              <a:buNone/>
            </a:pPr>
            <a:endParaRPr lang="en-GB" dirty="0" smtClean="0"/>
          </a:p>
          <a:p>
            <a:endParaRPr lang="en-GB" dirty="0" smtClean="0"/>
          </a:p>
          <a:p>
            <a:endParaRPr lang="en-GB" dirty="0" smtClean="0"/>
          </a:p>
          <a:p>
            <a:r>
              <a:rPr lang="en-GB" dirty="0" smtClean="0"/>
              <a:t>At the start of the next round, convert your </a:t>
            </a:r>
            <a:r>
              <a:rPr lang="en-GB" i="1" dirty="0" smtClean="0"/>
              <a:t>running count</a:t>
            </a:r>
            <a:r>
              <a:rPr lang="en-GB" dirty="0" smtClean="0"/>
              <a:t> to a </a:t>
            </a:r>
            <a:r>
              <a:rPr lang="en-GB" i="1" dirty="0" smtClean="0"/>
              <a:t>true count</a:t>
            </a:r>
            <a:r>
              <a:rPr lang="en-GB" dirty="0"/>
              <a:t> </a:t>
            </a:r>
            <a:r>
              <a:rPr lang="en-GB" dirty="0" smtClean="0"/>
              <a:t>by dividing your running count by the </a:t>
            </a:r>
            <a:r>
              <a:rPr lang="en-GB" i="1" dirty="0" smtClean="0"/>
              <a:t>number of decks remaining in the shoe*.</a:t>
            </a:r>
            <a:endParaRPr lang="en-GB" dirty="0" smtClean="0"/>
          </a:p>
          <a:p>
            <a:r>
              <a:rPr lang="en-GB" dirty="0" smtClean="0"/>
              <a:t>If your </a:t>
            </a:r>
            <a:r>
              <a:rPr lang="en-GB" i="1" dirty="0" smtClean="0"/>
              <a:t>true count </a:t>
            </a:r>
            <a:r>
              <a:rPr lang="en-GB" dirty="0" smtClean="0"/>
              <a:t>is</a:t>
            </a:r>
            <a:r>
              <a:rPr lang="en-GB" i="1" dirty="0" smtClean="0"/>
              <a:t> below 2</a:t>
            </a:r>
            <a:r>
              <a:rPr lang="en-GB" dirty="0" smtClean="0"/>
              <a:t>, then bet the default amount (known as a “fishing bet” in the Blackjack community).</a:t>
            </a:r>
          </a:p>
          <a:p>
            <a:r>
              <a:rPr lang="en-GB" dirty="0" smtClean="0"/>
              <a:t>If your </a:t>
            </a:r>
            <a:r>
              <a:rPr lang="en-GB" i="1" dirty="0" smtClean="0"/>
              <a:t>true count</a:t>
            </a:r>
            <a:r>
              <a:rPr lang="en-GB" dirty="0" smtClean="0"/>
              <a:t> </a:t>
            </a:r>
            <a:r>
              <a:rPr lang="en-GB" i="1" dirty="0" smtClean="0"/>
              <a:t>exceeds 2</a:t>
            </a:r>
            <a:r>
              <a:rPr lang="en-GB" dirty="0" smtClean="0"/>
              <a:t>, then raise your bets by a pre-defined multiple determined before you enter the casino.</a:t>
            </a:r>
          </a:p>
          <a:p>
            <a:r>
              <a:rPr lang="en-GB" dirty="0" smtClean="0"/>
              <a:t>Use “Basic Strategy” to inform your </a:t>
            </a:r>
            <a:r>
              <a:rPr lang="en-GB" i="1" dirty="0" smtClean="0"/>
              <a:t>play strategy/card-drawing decisions </a:t>
            </a:r>
            <a:r>
              <a:rPr lang="en-GB" dirty="0" smtClean="0"/>
              <a:t>i.e. {H, S, </a:t>
            </a:r>
            <a:r>
              <a:rPr lang="en-GB" dirty="0" err="1" smtClean="0"/>
              <a:t>Sp</a:t>
            </a:r>
            <a:r>
              <a:rPr lang="en-GB" dirty="0" smtClean="0"/>
              <a:t>, D}.</a:t>
            </a:r>
          </a:p>
          <a:p>
            <a:r>
              <a:rPr lang="en-GB" sz="1600" dirty="0" smtClean="0"/>
              <a:t>* This is estimated by eyeballing the thickness of the stack of cards remaining in the shoe. Card-counting training software exists to assist those looking to practically implement these techniques in casinos on how to improve their ability to estimate the number of decks remaining. Often rounded up or down to an integer value to ease cognitive burden.</a:t>
            </a:r>
            <a:endParaRPr lang="en-GB" sz="1600" dirty="0"/>
          </a:p>
          <a:p>
            <a:endParaRPr lang="en-GB" sz="1600" dirty="0" smtClean="0"/>
          </a:p>
        </p:txBody>
      </p:sp>
    </p:spTree>
    <p:extLst>
      <p:ext uri="{BB962C8B-B14F-4D97-AF65-F5344CB8AC3E}">
        <p14:creationId xmlns:p14="http://schemas.microsoft.com/office/powerpoint/2010/main" val="254398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Example: It is beginning of the 20</a:t>
            </a:r>
            <a:r>
              <a:rPr lang="en-US" sz="2000" baseline="30000" dirty="0" smtClean="0"/>
              <a:t>th</a:t>
            </a:r>
            <a:r>
              <a:rPr lang="en-US" sz="2000" dirty="0" smtClean="0"/>
              <a:t> round of Blackjack. Will Lee has been tallying the cards previously and notes that the running count is 4. There is 1 deck remaining in the shoe. Therefore the true count is 4. Dealer asks for Will to place his bets. As the true count is greater than 2, Will, who normally bets the £5 minimum bet as his “fishing bet”, raises his bets by a multiple of 20x to £100.</a:t>
            </a:r>
            <a:br>
              <a:rPr lang="en-US" sz="2000" dirty="0" smtClean="0"/>
            </a:br>
            <a:r>
              <a:rPr lang="en-US" sz="2000" dirty="0"/>
              <a:t/>
            </a:r>
            <a:br>
              <a:rPr lang="en-US" sz="2000" dirty="0"/>
            </a:br>
            <a:r>
              <a:rPr lang="en-US" sz="2000" dirty="0" smtClean="0"/>
              <a:t>Question: What do you think happens to Will at the end of the evening?</a:t>
            </a:r>
            <a:endParaRPr lang="en-US" sz="2000" dirty="0"/>
          </a:p>
        </p:txBody>
      </p:sp>
    </p:spTree>
    <p:extLst>
      <p:ext uri="{BB962C8B-B14F-4D97-AF65-F5344CB8AC3E}">
        <p14:creationId xmlns:p14="http://schemas.microsoft.com/office/powerpoint/2010/main" val="21126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Answer: He’s informed that his custom is no longer welcome at the casino. </a:t>
            </a:r>
            <a:r>
              <a:rPr lang="en-GB" sz="3600" dirty="0"/>
              <a:t>H</a:t>
            </a:r>
            <a:r>
              <a:rPr lang="en-GB" sz="3600" dirty="0" smtClean="0"/>
              <a:t>e is politely asked to leave by casino management, and informed that he is blacklisted from returning.</a:t>
            </a:r>
            <a:endParaRPr lang="en-GB" sz="3600" dirty="0"/>
          </a:p>
        </p:txBody>
      </p:sp>
    </p:spTree>
    <p:extLst>
      <p:ext uri="{BB962C8B-B14F-4D97-AF65-F5344CB8AC3E}">
        <p14:creationId xmlns:p14="http://schemas.microsoft.com/office/powerpoint/2010/main" val="140655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HI-LO card counting system – </a:t>
            </a:r>
            <a:r>
              <a:rPr lang="en-GB" dirty="0" smtClean="0"/>
              <a:t>variants.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The HI-LO card counting system as we have outlined in the previous slide is probably a prototypical example of a “no-frills” HI-LO strategy.</a:t>
            </a:r>
          </a:p>
          <a:p>
            <a:r>
              <a:rPr lang="en-GB" dirty="0" smtClean="0"/>
              <a:t>In the sense that it gives you a simple </a:t>
            </a:r>
            <a:r>
              <a:rPr lang="en-GB" i="1" dirty="0" smtClean="0"/>
              <a:t>decision rule</a:t>
            </a:r>
            <a:r>
              <a:rPr lang="en-GB" dirty="0" smtClean="0"/>
              <a:t> on </a:t>
            </a:r>
            <a:r>
              <a:rPr lang="en-GB" i="1" dirty="0" smtClean="0"/>
              <a:t>when to raise your bets.</a:t>
            </a:r>
            <a:endParaRPr lang="en-GB" dirty="0" smtClean="0"/>
          </a:p>
          <a:p>
            <a:r>
              <a:rPr lang="en-GB" dirty="0" smtClean="0"/>
              <a:t>In practice, there is a degree of freedom to choose the following:</a:t>
            </a:r>
          </a:p>
          <a:p>
            <a:pPr lvl="1"/>
            <a:r>
              <a:rPr lang="en-GB" dirty="0" smtClean="0"/>
              <a:t>True count threshold to raise your bets.</a:t>
            </a:r>
          </a:p>
          <a:p>
            <a:pPr lvl="1"/>
            <a:r>
              <a:rPr lang="en-GB" dirty="0" smtClean="0"/>
              <a:t>Bet multiple.</a:t>
            </a:r>
          </a:p>
          <a:p>
            <a:pPr lvl="1"/>
            <a:r>
              <a:rPr lang="en-GB" dirty="0" smtClean="0"/>
              <a:t>Gradation of true counts accompanied with betting multiples.</a:t>
            </a:r>
          </a:p>
          <a:p>
            <a:pPr lvl="1"/>
            <a:r>
              <a:rPr lang="en-GB" dirty="0" smtClean="0"/>
              <a:t>Further extension: Proportional betting via the Kelly criterion*</a:t>
            </a:r>
          </a:p>
          <a:p>
            <a:r>
              <a:rPr lang="en-GB" dirty="0" smtClean="0"/>
              <a:t>Previous outline of a HI-LO strategy would be an example of something you could implement in a casino.</a:t>
            </a:r>
          </a:p>
          <a:p>
            <a:r>
              <a:rPr lang="en-GB" dirty="0" smtClean="0"/>
              <a:t>However, you would be asked to leave fairly swiftly, for reasons to be discussed.</a:t>
            </a:r>
            <a:endParaRPr lang="en-GB" dirty="0"/>
          </a:p>
        </p:txBody>
      </p:sp>
    </p:spTree>
    <p:extLst>
      <p:ext uri="{BB962C8B-B14F-4D97-AF65-F5344CB8AC3E}">
        <p14:creationId xmlns:p14="http://schemas.microsoft.com/office/powerpoint/2010/main" val="728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HI-LO card counting - any better arguments?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We have previously seen some heuristic arguments concerning how certain HI, LO and neutral cards may benefit the dealer/player.</a:t>
            </a:r>
          </a:p>
          <a:p>
            <a:r>
              <a:rPr lang="en-GB" dirty="0" smtClean="0"/>
              <a:t>We have also seen that there is supposedly statistical evidence justifying those heuristic arguments.</a:t>
            </a:r>
          </a:p>
          <a:p>
            <a:r>
              <a:rPr lang="en-GB" dirty="0" smtClean="0"/>
              <a:t>Here is an argument that is more closely aligned with the underlying statistical and probabilistic principles:</a:t>
            </a:r>
          </a:p>
          <a:p>
            <a:r>
              <a:rPr lang="en-GB" dirty="0" smtClean="0"/>
              <a:t>From Wikipedia:</a:t>
            </a:r>
          </a:p>
          <a:p>
            <a:r>
              <a:rPr lang="en-GB" dirty="0"/>
              <a:t>The goal of a card counting system is to assign point values that roughly correlate to a card's Effect of Removal (EOR). The EOR is the estimated effect of removing a given card from play, and the resulting impact on the house advantage. The player may gauge the effect of removal for all cards dealt, and assess the current house </a:t>
            </a:r>
            <a:r>
              <a:rPr lang="en-GB" dirty="0" smtClean="0"/>
              <a:t>advantage* </a:t>
            </a:r>
            <a:r>
              <a:rPr lang="en-GB" dirty="0"/>
              <a:t>of a game based on the remaining cards. </a:t>
            </a:r>
            <a:endParaRPr lang="en-GB" dirty="0" smtClean="0"/>
          </a:p>
          <a:p>
            <a:pPr lvl="1"/>
            <a:r>
              <a:rPr lang="en-GB" dirty="0" smtClean="0"/>
              <a:t>*Same concept as House Edge.</a:t>
            </a:r>
          </a:p>
        </p:txBody>
      </p:sp>
    </p:spTree>
    <p:extLst>
      <p:ext uri="{BB962C8B-B14F-4D97-AF65-F5344CB8AC3E}">
        <p14:creationId xmlns:p14="http://schemas.microsoft.com/office/powerpoint/2010/main" val="305875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are we undertaking this exercise?</a:t>
            </a:r>
            <a:endParaRPr lang="en-GB" dirty="0"/>
          </a:p>
        </p:txBody>
      </p:sp>
      <p:sp>
        <p:nvSpPr>
          <p:cNvPr id="3" name="Content Placeholder 2"/>
          <p:cNvSpPr>
            <a:spLocks noGrp="1"/>
          </p:cNvSpPr>
          <p:nvPr>
            <p:ph idx="1"/>
          </p:nvPr>
        </p:nvSpPr>
        <p:spPr>
          <a:xfrm>
            <a:off x="1593436" y="1600200"/>
            <a:ext cx="9782801" cy="4853136"/>
          </a:xfrm>
        </p:spPr>
        <p:txBody>
          <a:bodyPr>
            <a:normAutofit/>
          </a:bodyPr>
          <a:lstStyle/>
          <a:p>
            <a:r>
              <a:rPr lang="en-GB" sz="2000" dirty="0" smtClean="0"/>
              <a:t>Let’s begin with some preliminary questions to consider, with some pointers to guide discussion.</a:t>
            </a:r>
          </a:p>
          <a:p>
            <a:r>
              <a:rPr lang="en-GB" sz="2000" dirty="0" smtClean="0"/>
              <a:t>Why should we care how HI-LO card counting works?</a:t>
            </a:r>
          </a:p>
          <a:p>
            <a:pPr lvl="1"/>
            <a:r>
              <a:rPr lang="en-GB" sz="1600" dirty="0" smtClean="0"/>
              <a:t>Curiosity/critical scepticism.</a:t>
            </a:r>
          </a:p>
          <a:p>
            <a:pPr lvl="1"/>
            <a:r>
              <a:rPr lang="en-GB" sz="1600" dirty="0" smtClean="0"/>
              <a:t>Mathematical interest.</a:t>
            </a:r>
          </a:p>
          <a:p>
            <a:pPr lvl="2"/>
            <a:r>
              <a:rPr lang="en-GB" sz="1400" dirty="0" smtClean="0"/>
              <a:t>History of probability cannot be divorced from the history of gambling</a:t>
            </a:r>
            <a:r>
              <a:rPr lang="en-GB" sz="1400" dirty="0"/>
              <a:t> </a:t>
            </a:r>
            <a:r>
              <a:rPr lang="en-GB" sz="1400" dirty="0" smtClean="0"/>
              <a:t>– Laplace, Bernoulli, </a:t>
            </a:r>
          </a:p>
          <a:p>
            <a:pPr lvl="1"/>
            <a:r>
              <a:rPr lang="en-GB" sz="1600" dirty="0" err="1" smtClean="0"/>
              <a:t>Generalisable</a:t>
            </a:r>
            <a:r>
              <a:rPr lang="en-GB" sz="1600" dirty="0" smtClean="0"/>
              <a:t> principles to other activities?</a:t>
            </a:r>
          </a:p>
          <a:p>
            <a:pPr lvl="2"/>
            <a:r>
              <a:rPr lang="en-GB" sz="1400" dirty="0" smtClean="0"/>
              <a:t>Edward Thorp + hedge fund + Kelly criterion. </a:t>
            </a:r>
            <a:endParaRPr lang="en-GB" sz="1600" dirty="0" smtClean="0"/>
          </a:p>
          <a:p>
            <a:r>
              <a:rPr lang="en-GB" sz="2000" dirty="0" smtClean="0"/>
              <a:t>What real-world implications are there to knowing how HI-LO card counting works?</a:t>
            </a:r>
          </a:p>
          <a:p>
            <a:pPr lvl="1"/>
            <a:r>
              <a:rPr lang="en-GB" sz="1600" dirty="0" smtClean="0"/>
              <a:t>Player profits.</a:t>
            </a:r>
          </a:p>
          <a:p>
            <a:pPr lvl="1"/>
            <a:r>
              <a:rPr lang="en-GB" sz="1600" dirty="0" smtClean="0"/>
              <a:t>Player syndicate profits.</a:t>
            </a:r>
          </a:p>
          <a:p>
            <a:pPr lvl="2"/>
            <a:r>
              <a:rPr lang="en-GB" sz="1200" dirty="0" smtClean="0"/>
              <a:t>21.</a:t>
            </a:r>
          </a:p>
          <a:p>
            <a:pPr lvl="1"/>
            <a:r>
              <a:rPr lang="en-GB" sz="1600" dirty="0" smtClean="0"/>
              <a:t>Casino portfolio management counter-strategies.</a:t>
            </a:r>
          </a:p>
          <a:p>
            <a:pPr lvl="2"/>
            <a:r>
              <a:rPr lang="en-GB" sz="1400" dirty="0" smtClean="0"/>
              <a:t>Current state of computer vision algorithms + automated detection systems.</a:t>
            </a:r>
          </a:p>
          <a:p>
            <a:pPr lvl="2"/>
            <a:r>
              <a:rPr lang="en-GB" sz="1400" dirty="0" smtClean="0"/>
              <a:t>Counter counter-strategies</a:t>
            </a:r>
            <a:r>
              <a:rPr lang="en-GB" sz="1200" dirty="0" smtClean="0"/>
              <a:t>.</a:t>
            </a:r>
          </a:p>
          <a:p>
            <a:pPr lvl="2"/>
            <a:endParaRPr lang="en-GB" sz="1200" dirty="0" smtClean="0"/>
          </a:p>
          <a:p>
            <a:endParaRPr lang="en-GB" sz="2000" dirty="0" smtClean="0"/>
          </a:p>
          <a:p>
            <a:endParaRPr lang="en-GB" sz="2000" dirty="0"/>
          </a:p>
        </p:txBody>
      </p:sp>
    </p:spTree>
    <p:extLst>
      <p:ext uri="{BB962C8B-B14F-4D97-AF65-F5344CB8AC3E}">
        <p14:creationId xmlns:p14="http://schemas.microsoft.com/office/powerpoint/2010/main" val="47018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 – Critical evaluation.</a:t>
            </a:r>
            <a:endParaRPr lang="en-GB" dirty="0"/>
          </a:p>
        </p:txBody>
      </p:sp>
      <p:sp>
        <p:nvSpPr>
          <p:cNvPr id="3" name="Content Placeholder 2"/>
          <p:cNvSpPr>
            <a:spLocks noGrp="1"/>
          </p:cNvSpPr>
          <p:nvPr>
            <p:ph idx="1"/>
          </p:nvPr>
        </p:nvSpPr>
        <p:spPr>
          <a:xfrm>
            <a:off x="1593436" y="1628800"/>
            <a:ext cx="9782801" cy="5040560"/>
          </a:xfrm>
        </p:spPr>
        <p:txBody>
          <a:bodyPr>
            <a:normAutofit fontScale="85000" lnSpcReduction="10000"/>
          </a:bodyPr>
          <a:lstStyle/>
          <a:p>
            <a:r>
              <a:rPr lang="en-US" dirty="0" smtClean="0"/>
              <a:t>TO DO: Use </a:t>
            </a:r>
            <a:r>
              <a:rPr lang="en-US" dirty="0"/>
              <a:t>google. Do a search for card-counting. Take a sample of the links that explain the principles. Evaluate the arguments </a:t>
            </a:r>
            <a:r>
              <a:rPr lang="en-US" dirty="0" smtClean="0"/>
              <a:t>presented.</a:t>
            </a:r>
          </a:p>
          <a:p>
            <a:r>
              <a:rPr lang="en-US" dirty="0" smtClean="0"/>
              <a:t>Sample links:</a:t>
            </a:r>
          </a:p>
          <a:p>
            <a:pPr lvl="1"/>
            <a:r>
              <a:rPr lang="en-US" dirty="0">
                <a:hlinkClick r:id="rId2"/>
              </a:rPr>
              <a:t>https://www.blackjackapprenticeship.com/how-to-count-cards</a:t>
            </a:r>
            <a:r>
              <a:rPr lang="en-US" dirty="0" smtClean="0">
                <a:hlinkClick r:id="rId2"/>
              </a:rPr>
              <a:t>/</a:t>
            </a:r>
            <a:endParaRPr lang="en-US" dirty="0" smtClean="0"/>
          </a:p>
          <a:p>
            <a:pPr lvl="1"/>
            <a:r>
              <a:rPr lang="en-US" dirty="0">
                <a:hlinkClick r:id="rId3"/>
              </a:rPr>
              <a:t>https://</a:t>
            </a:r>
            <a:r>
              <a:rPr lang="en-US" dirty="0" smtClean="0">
                <a:hlinkClick r:id="rId3"/>
              </a:rPr>
              <a:t>www.888casino.com/blog/card-counting-trainer</a:t>
            </a:r>
            <a:endParaRPr lang="en-US" dirty="0" smtClean="0"/>
          </a:p>
          <a:p>
            <a:pPr lvl="1"/>
            <a:r>
              <a:rPr lang="en-US" dirty="0">
                <a:hlinkClick r:id="rId4"/>
              </a:rPr>
              <a:t>https://</a:t>
            </a:r>
            <a:r>
              <a:rPr lang="en-US" dirty="0" smtClean="0">
                <a:hlinkClick r:id="rId4"/>
              </a:rPr>
              <a:t>www.mentalfloss.com/article/56506/how-does-counting-cards-blackjack-work</a:t>
            </a:r>
            <a:endParaRPr lang="en-US" dirty="0" smtClean="0"/>
          </a:p>
          <a:p>
            <a:pPr lvl="1"/>
            <a:r>
              <a:rPr lang="en-US" dirty="0">
                <a:hlinkClick r:id="rId5"/>
              </a:rPr>
              <a:t>https://wizardofodds.com/games/blackjack/card-counting/introduction</a:t>
            </a:r>
            <a:r>
              <a:rPr lang="en-US" dirty="0" smtClean="0">
                <a:hlinkClick r:id="rId5"/>
              </a:rPr>
              <a:t>/</a:t>
            </a:r>
            <a:endParaRPr lang="en-US" dirty="0" smtClean="0"/>
          </a:p>
          <a:p>
            <a:pPr lvl="1"/>
            <a:r>
              <a:rPr lang="en-US" dirty="0">
                <a:hlinkClick r:id="rId6"/>
              </a:rPr>
              <a:t>https://www.casino.co.uk/blackjack/card-counting</a:t>
            </a:r>
            <a:r>
              <a:rPr lang="en-US" dirty="0" smtClean="0">
                <a:hlinkClick r:id="rId6"/>
              </a:rPr>
              <a:t>/</a:t>
            </a:r>
            <a:endParaRPr lang="en-US" dirty="0" smtClean="0"/>
          </a:p>
          <a:p>
            <a:pPr lvl="1"/>
            <a:endParaRPr lang="en-US" dirty="0" smtClean="0"/>
          </a:p>
          <a:p>
            <a:r>
              <a:rPr lang="en-US" b="1" dirty="0" smtClean="0"/>
              <a:t>Questions: What is your reaction to the arguments presented? Are they more or less convincing than what we have seen? Where, if anywhere, are they deficient, if so? If deficient, what kind of argument might be more acceptable?  </a:t>
            </a:r>
          </a:p>
          <a:p>
            <a:pPr lvl="1"/>
            <a:endParaRPr lang="en-US" dirty="0" smtClean="0"/>
          </a:p>
          <a:p>
            <a:endParaRPr lang="en-GB" dirty="0"/>
          </a:p>
        </p:txBody>
      </p:sp>
    </p:spTree>
    <p:extLst>
      <p:ext uri="{BB962C8B-B14F-4D97-AF65-F5344CB8AC3E}">
        <p14:creationId xmlns:p14="http://schemas.microsoft.com/office/powerpoint/2010/main" val="389091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Aims of the previous exercise.</a:t>
            </a:r>
            <a:endParaRPr lang="en-GB" dirty="0"/>
          </a:p>
        </p:txBody>
      </p:sp>
      <p:sp>
        <p:nvSpPr>
          <p:cNvPr id="3" name="Content Placeholder 2"/>
          <p:cNvSpPr>
            <a:spLocks noGrp="1"/>
          </p:cNvSpPr>
          <p:nvPr>
            <p:ph idx="1"/>
          </p:nvPr>
        </p:nvSpPr>
        <p:spPr>
          <a:xfrm>
            <a:off x="1593436" y="1600200"/>
            <a:ext cx="9782801" cy="4925144"/>
          </a:xfrm>
        </p:spPr>
        <p:txBody>
          <a:bodyPr>
            <a:normAutofit fontScale="92500" lnSpcReduction="20000"/>
          </a:bodyPr>
          <a:lstStyle/>
          <a:p>
            <a:r>
              <a:rPr lang="en-GB" dirty="0" smtClean="0"/>
              <a:t>One of the aims of the previous exercise was to convey to you that once you are accustomed to certain ways of thinking, in this case, in the language of statistics and probability, it becomes difficult to accept heuristic arguments without satisfactory justification.</a:t>
            </a:r>
          </a:p>
          <a:p>
            <a:r>
              <a:rPr lang="en-GB" dirty="0" smtClean="0"/>
              <a:t>Another aim was to illustrate that certain kinds of technical insight and knowledge cannot be found on media aimed at standard audiences (who may not be trained in interpreting technical insight).</a:t>
            </a:r>
          </a:p>
          <a:p>
            <a:r>
              <a:rPr lang="en-GB" dirty="0" smtClean="0"/>
              <a:t>Most technical/scientific insight of a quantitative nature will almost certainly be couched in the language of mathematics, and also statistics. </a:t>
            </a:r>
          </a:p>
          <a:p>
            <a:r>
              <a:rPr lang="en-GB" dirty="0" smtClean="0"/>
              <a:t>Often, you need to be selective, critical, and strategic about where you go for certain kinds of information. In our case, the insight we need is contained in academic papers and books.</a:t>
            </a:r>
          </a:p>
          <a:p>
            <a:endParaRPr lang="en-GB" dirty="0"/>
          </a:p>
        </p:txBody>
      </p:sp>
    </p:spTree>
    <p:extLst>
      <p:ext uri="{BB962C8B-B14F-4D97-AF65-F5344CB8AC3E}">
        <p14:creationId xmlns:p14="http://schemas.microsoft.com/office/powerpoint/2010/main" val="330934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deficiencies of common presentations on HI-LO card counting.</a:t>
            </a:r>
            <a:endParaRPr lang="en-GB" dirty="0"/>
          </a:p>
        </p:txBody>
      </p:sp>
      <p:sp>
        <p:nvSpPr>
          <p:cNvPr id="3" name="Content Placeholder 2"/>
          <p:cNvSpPr>
            <a:spLocks noGrp="1"/>
          </p:cNvSpPr>
          <p:nvPr>
            <p:ph idx="1"/>
          </p:nvPr>
        </p:nvSpPr>
        <p:spPr>
          <a:xfrm>
            <a:off x="1593436" y="1600200"/>
            <a:ext cx="9782801" cy="4853136"/>
          </a:xfrm>
        </p:spPr>
        <p:txBody>
          <a:bodyPr>
            <a:normAutofit fontScale="85000" lnSpcReduction="20000"/>
          </a:bodyPr>
          <a:lstStyle/>
          <a:p>
            <a:r>
              <a:rPr lang="en-GB" dirty="0" smtClean="0"/>
              <a:t>The deficiencies I would like to draw your attention to are the following:</a:t>
            </a:r>
          </a:p>
          <a:p>
            <a:r>
              <a:rPr lang="en-GB" dirty="0" smtClean="0"/>
              <a:t>Arguments about the benefits to the dealer or player of HI vs LO cards are qualitative arguments. </a:t>
            </a:r>
          </a:p>
          <a:p>
            <a:r>
              <a:rPr lang="en-GB" dirty="0" smtClean="0"/>
              <a:t>There was a claim that these arguments were made on the basis of statistical evidence, but where is that statistical evidence?</a:t>
            </a:r>
          </a:p>
          <a:p>
            <a:r>
              <a:rPr lang="en-GB" dirty="0" smtClean="0"/>
              <a:t>Most of the websites explain how to implement HI-LO card counting strategies as a decision rule.</a:t>
            </a:r>
          </a:p>
          <a:p>
            <a:r>
              <a:rPr lang="en-GB" dirty="0" smtClean="0"/>
              <a:t>None of the justifications go beyond qualitative arguments, no evidence of a quantitative nature is presented, and therefore none give satisfactory justifications for why we should be happy  risking our hard-earned money into implementing a strategy like this.</a:t>
            </a:r>
          </a:p>
          <a:p>
            <a:r>
              <a:rPr lang="en-GB" b="1" dirty="0" smtClean="0"/>
              <a:t>TO DO: Given what you saw with basic strategy, can you formulate a rough criterion that we might work towards to show that HI-LO card counting is indeed profitable?</a:t>
            </a:r>
          </a:p>
          <a:p>
            <a:endParaRPr lang="en-GB" dirty="0" smtClean="0"/>
          </a:p>
          <a:p>
            <a:endParaRPr lang="en-GB" dirty="0" smtClean="0"/>
          </a:p>
          <a:p>
            <a:endParaRPr lang="en-GB" dirty="0" smtClean="0"/>
          </a:p>
          <a:p>
            <a:pPr lvl="1"/>
            <a:endParaRPr lang="en-GB" dirty="0"/>
          </a:p>
        </p:txBody>
      </p:sp>
    </p:spTree>
    <p:extLst>
      <p:ext uri="{BB962C8B-B14F-4D97-AF65-F5344CB8AC3E}">
        <p14:creationId xmlns:p14="http://schemas.microsoft.com/office/powerpoint/2010/main" val="283986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  - the focus of the presentation.</a:t>
            </a:r>
            <a:endParaRPr lang="en-GB" dirty="0"/>
          </a:p>
        </p:txBody>
      </p:sp>
      <p:sp>
        <p:nvSpPr>
          <p:cNvPr id="3" name="Content Placeholder 2"/>
          <p:cNvSpPr>
            <a:spLocks noGrp="1"/>
          </p:cNvSpPr>
          <p:nvPr>
            <p:ph idx="1"/>
          </p:nvPr>
        </p:nvSpPr>
        <p:spPr>
          <a:xfrm>
            <a:off x="1593436" y="1600200"/>
            <a:ext cx="9782801" cy="5069160"/>
          </a:xfrm>
        </p:spPr>
        <p:txBody>
          <a:bodyPr>
            <a:normAutofit fontScale="85000" lnSpcReduction="20000"/>
          </a:bodyPr>
          <a:lstStyle/>
          <a:p>
            <a:r>
              <a:rPr lang="en-GB" dirty="0" smtClean="0"/>
              <a:t>The deficiencies of the previous websites raise some important areas we would like to focus on.</a:t>
            </a:r>
            <a:endParaRPr lang="en-GB" dirty="0"/>
          </a:p>
          <a:p>
            <a:r>
              <a:rPr lang="en-GB" dirty="0" smtClean="0"/>
              <a:t>Ideally, we would like to see an analytic derivation showing that implementing HI-LO card counting yields a </a:t>
            </a:r>
            <a:r>
              <a:rPr lang="en-GB" i="1" dirty="0" smtClean="0"/>
              <a:t>positive expected value</a:t>
            </a:r>
            <a:r>
              <a:rPr lang="en-GB" dirty="0" smtClean="0"/>
              <a:t>.</a:t>
            </a:r>
          </a:p>
          <a:p>
            <a:r>
              <a:rPr lang="en-GB" dirty="0" smtClean="0"/>
              <a:t>We would also like to see:</a:t>
            </a:r>
          </a:p>
          <a:p>
            <a:pPr lvl="1"/>
            <a:r>
              <a:rPr lang="en-GB" dirty="0" smtClean="0"/>
              <a:t>Statistical evidence to justify the arguments about HI and LO cards.</a:t>
            </a:r>
          </a:p>
          <a:p>
            <a:pPr lvl="1"/>
            <a:r>
              <a:rPr lang="en-GB" dirty="0" smtClean="0"/>
              <a:t>The probabilistic, statistical and combinatorial principles used to justify the HI-LO card counting system.</a:t>
            </a:r>
          </a:p>
          <a:p>
            <a:pPr lvl="1"/>
            <a:r>
              <a:rPr lang="en-GB" dirty="0" smtClean="0"/>
              <a:t>Essentially, we are asking for a technical, under-the-hood justification of HOW the HI-LO card-count system works.</a:t>
            </a:r>
          </a:p>
          <a:p>
            <a:r>
              <a:rPr lang="en-GB" dirty="0" smtClean="0"/>
              <a:t>Given this unpacking, we can then scrutinise if any unwarranted assumptions are made, any violations or errors of sound principles are committed etc.</a:t>
            </a:r>
          </a:p>
          <a:p>
            <a:r>
              <a:rPr lang="en-GB" dirty="0" smtClean="0"/>
              <a:t>Essentially, we are taking on the role of a </a:t>
            </a:r>
            <a:r>
              <a:rPr lang="en-GB" i="1" dirty="0" smtClean="0"/>
              <a:t>critical but open-minded sceptic, </a:t>
            </a:r>
            <a:r>
              <a:rPr lang="en-GB" dirty="0" smtClean="0"/>
              <a:t>who benefits from being able to navigate technical insights. </a:t>
            </a:r>
          </a:p>
        </p:txBody>
      </p:sp>
    </p:spTree>
    <p:extLst>
      <p:ext uri="{BB962C8B-B14F-4D97-AF65-F5344CB8AC3E}">
        <p14:creationId xmlns:p14="http://schemas.microsoft.com/office/powerpoint/2010/main" val="317952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contemporary state of Blackjack and HI-LO card counting.</a:t>
            </a:r>
            <a:endParaRPr lang="en-GB" dirty="0"/>
          </a:p>
        </p:txBody>
      </p:sp>
      <p:sp>
        <p:nvSpPr>
          <p:cNvPr id="3" name="Content Placeholder 2"/>
          <p:cNvSpPr>
            <a:spLocks noGrp="1"/>
          </p:cNvSpPr>
          <p:nvPr>
            <p:ph idx="1"/>
          </p:nvPr>
        </p:nvSpPr>
        <p:spPr>
          <a:xfrm>
            <a:off x="1593436" y="1600200"/>
            <a:ext cx="9782801" cy="5257800"/>
          </a:xfrm>
        </p:spPr>
        <p:txBody>
          <a:bodyPr>
            <a:normAutofit fontScale="70000" lnSpcReduction="20000"/>
          </a:bodyPr>
          <a:lstStyle/>
          <a:p>
            <a:r>
              <a:rPr lang="en-GB" dirty="0" smtClean="0"/>
              <a:t>It turns out Blackjack is both “simple” and “complicated”. In the sense that since the 1960s, she has largely been considered by the mathematical community to be a “solved game”*.</a:t>
            </a:r>
          </a:p>
          <a:p>
            <a:r>
              <a:rPr lang="en-GB" dirty="0" smtClean="0"/>
              <a:t>In the sense that many of her more interesting secrets have largely been revealed; but there is a degree of combinatorial complexity involved.</a:t>
            </a:r>
          </a:p>
          <a:p>
            <a:r>
              <a:rPr lang="en-GB" dirty="0" smtClean="0"/>
              <a:t>This combinatorial complexity can only be dealt with </a:t>
            </a:r>
            <a:r>
              <a:rPr lang="en-GB" u="sng" dirty="0" smtClean="0"/>
              <a:t>approximately</a:t>
            </a:r>
            <a:r>
              <a:rPr lang="en-GB" i="1" u="sng" dirty="0" smtClean="0"/>
              <a:t> </a:t>
            </a:r>
            <a:r>
              <a:rPr lang="en-GB" dirty="0" smtClean="0"/>
              <a:t>i.e. with recourse to simulation, statistics and approximations. More on this later.</a:t>
            </a:r>
            <a:endParaRPr lang="en-GB" u="sng" dirty="0" smtClean="0"/>
          </a:p>
          <a:p>
            <a:r>
              <a:rPr lang="en-GB" dirty="0" smtClean="0"/>
              <a:t>Currently, no qualitatively nor quantitatively superior methods exist beyond the justification of HI-LO card counting I have presented here (to the best of my knowledge).</a:t>
            </a:r>
          </a:p>
          <a:p>
            <a:r>
              <a:rPr lang="en-GB" dirty="0" smtClean="0"/>
              <a:t>The constraints on our current understanding lie in our ability to efficiently approximate and simulate i.e. are computational constraints.</a:t>
            </a:r>
          </a:p>
          <a:p>
            <a:r>
              <a:rPr lang="en-GB" dirty="0" smtClean="0"/>
              <a:t>This combinatorial complexity cannot be dealt with exactly (say in the sense you would ‘solve’ an equation exactly); and it is this residual complexity which means that unless someone completely reworks the wheel on this, Blackjack will not be a completely “solved game” in the sense of not relying on any approximations/simulations/statistical arguments.</a:t>
            </a:r>
          </a:p>
          <a:p>
            <a:r>
              <a:rPr lang="en-GB" b="1" dirty="0" smtClean="0"/>
              <a:t>Key takeaway: </a:t>
            </a:r>
          </a:p>
          <a:p>
            <a:endParaRPr lang="en-GB" dirty="0"/>
          </a:p>
        </p:txBody>
      </p:sp>
    </p:spTree>
    <p:extLst>
      <p:ext uri="{BB962C8B-B14F-4D97-AF65-F5344CB8AC3E}">
        <p14:creationId xmlns:p14="http://schemas.microsoft.com/office/powerpoint/2010/main" val="208093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endParaRPr lang="en-GB" dirty="0" smtClean="0"/>
          </a:p>
          <a:p>
            <a:pPr algn="ctr"/>
            <a:endParaRPr lang="en-GB" dirty="0"/>
          </a:p>
          <a:p>
            <a:pPr algn="ctr"/>
            <a:endParaRPr lang="en-GB" dirty="0" smtClean="0"/>
          </a:p>
          <a:p>
            <a:pPr marL="0" indent="0" algn="ctr">
              <a:buNone/>
            </a:pPr>
            <a:r>
              <a:rPr lang="en-GB" sz="4400" b="1" dirty="0" smtClean="0"/>
              <a:t>PART II – Red-black: a toy model.</a:t>
            </a:r>
            <a:endParaRPr lang="en-GB" sz="4400" b="1" dirty="0"/>
          </a:p>
        </p:txBody>
      </p:sp>
    </p:spTree>
    <p:extLst>
      <p:ext uri="{BB962C8B-B14F-4D97-AF65-F5344CB8AC3E}">
        <p14:creationId xmlns:p14="http://schemas.microsoft.com/office/powerpoint/2010/main" val="407888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General rationale for studying a toy model.</a:t>
            </a:r>
            <a:endParaRPr lang="en-GB" dirty="0"/>
          </a:p>
        </p:txBody>
      </p:sp>
      <p:sp>
        <p:nvSpPr>
          <p:cNvPr id="3" name="Content Placeholder 2"/>
          <p:cNvSpPr>
            <a:spLocks noGrp="1"/>
          </p:cNvSpPr>
          <p:nvPr>
            <p:ph idx="1"/>
          </p:nvPr>
        </p:nvSpPr>
        <p:spPr>
          <a:xfrm>
            <a:off x="1593436" y="1600200"/>
            <a:ext cx="9782801" cy="4925144"/>
          </a:xfrm>
        </p:spPr>
        <p:txBody>
          <a:bodyPr>
            <a:normAutofit fontScale="77500" lnSpcReduction="20000"/>
          </a:bodyPr>
          <a:lstStyle/>
          <a:p>
            <a:r>
              <a:rPr lang="en-GB" dirty="0" smtClean="0"/>
              <a:t>Blackjack may be a satisficed game now, but prior to the 1950s no-one had a way* of beating the game which yielded systematic, reliable profits (without recourse to </a:t>
            </a:r>
            <a:r>
              <a:rPr lang="en-GB" dirty="0" err="1" smtClean="0"/>
              <a:t>strategems</a:t>
            </a:r>
            <a:r>
              <a:rPr lang="en-GB" dirty="0" smtClean="0"/>
              <a:t> of one kind or another).</a:t>
            </a:r>
          </a:p>
          <a:p>
            <a:r>
              <a:rPr lang="en-GB" dirty="0" smtClean="0"/>
              <a:t>The preface to the development of HI-LO card counting was the study of a </a:t>
            </a:r>
            <a:r>
              <a:rPr lang="en-GB" i="1" dirty="0" smtClean="0"/>
              <a:t>toy model</a:t>
            </a:r>
            <a:r>
              <a:rPr lang="en-GB" dirty="0" smtClean="0"/>
              <a:t> of Blackjack, known as Red-Black.</a:t>
            </a:r>
          </a:p>
          <a:p>
            <a:r>
              <a:rPr lang="en-GB" dirty="0" smtClean="0"/>
              <a:t>The motivation behind studying toy models is to design an </a:t>
            </a:r>
            <a:r>
              <a:rPr lang="en-GB" u="sng" dirty="0" smtClean="0"/>
              <a:t>appropriate simplification* </a:t>
            </a:r>
            <a:r>
              <a:rPr lang="en-GB" dirty="0" smtClean="0"/>
              <a:t>of a complex phenomenon;  in the hope that we can get a handle on the principles at play with the toy model.</a:t>
            </a:r>
          </a:p>
          <a:p>
            <a:r>
              <a:rPr lang="en-GB" dirty="0" smtClean="0"/>
              <a:t>Then gradually make more complex by adding layers of realism on, with the hope that it might allow us to better understand the phenomenon of interest.</a:t>
            </a:r>
          </a:p>
          <a:p>
            <a:r>
              <a:rPr lang="en-GB" dirty="0" smtClean="0"/>
              <a:t>A way of thinking that is most artfully conducted by engineers and software engineers, less so by economists…</a:t>
            </a:r>
          </a:p>
          <a:p>
            <a:r>
              <a:rPr lang="en-GB" sz="2000" dirty="0" smtClean="0"/>
              <a:t>*No one had published a way that was documented in scientific journals, or a way that was widely accepted by the relevant communities as showing conclusive evidence of gains; although that does </a:t>
            </a:r>
            <a:r>
              <a:rPr lang="en-GB" sz="2000" u="sng" dirty="0" smtClean="0"/>
              <a:t>not </a:t>
            </a:r>
            <a:r>
              <a:rPr lang="en-GB" sz="2000" dirty="0" smtClean="0"/>
              <a:t>rule out that there were people who implemented a systematically profitable strategy for winning – see </a:t>
            </a:r>
            <a:r>
              <a:rPr lang="en-GB" sz="2000" dirty="0" err="1" smtClean="0"/>
              <a:t>Ethier</a:t>
            </a:r>
            <a:r>
              <a:rPr lang="en-GB" sz="2000" dirty="0" smtClean="0"/>
              <a:t> (2010).</a:t>
            </a:r>
            <a:endParaRPr lang="en-GB" sz="2200" dirty="0" smtClean="0"/>
          </a:p>
        </p:txBody>
      </p:sp>
    </p:spTree>
    <p:extLst>
      <p:ext uri="{BB962C8B-B14F-4D97-AF65-F5344CB8AC3E}">
        <p14:creationId xmlns:p14="http://schemas.microsoft.com/office/powerpoint/2010/main" val="410804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rationale for studying a toy model.</a:t>
            </a:r>
            <a:endParaRPr lang="en-GB" dirty="0"/>
          </a:p>
        </p:txBody>
      </p:sp>
      <p:sp>
        <p:nvSpPr>
          <p:cNvPr id="3" name="Content Placeholder 2"/>
          <p:cNvSpPr>
            <a:spLocks noGrp="1"/>
          </p:cNvSpPr>
          <p:nvPr>
            <p:ph idx="1"/>
          </p:nvPr>
        </p:nvSpPr>
        <p:spPr>
          <a:xfrm>
            <a:off x="1593436" y="1600200"/>
            <a:ext cx="9782801" cy="5257800"/>
          </a:xfrm>
        </p:spPr>
        <p:txBody>
          <a:bodyPr>
            <a:normAutofit fontScale="77500" lnSpcReduction="20000"/>
          </a:bodyPr>
          <a:lstStyle/>
          <a:p>
            <a:r>
              <a:rPr lang="en-US" dirty="0" smtClean="0"/>
              <a:t>We study the toy model of Red-Black because it was the setting in which Edward Thorp and William Walden (1973) </a:t>
            </a:r>
            <a:r>
              <a:rPr lang="en-US" u="sng" dirty="0" smtClean="0"/>
              <a:t>proved</a:t>
            </a:r>
            <a:r>
              <a:rPr lang="en-US" dirty="0" smtClean="0"/>
              <a:t> a significant result known as the “</a:t>
            </a:r>
            <a:r>
              <a:rPr lang="en-US" b="1" i="1" dirty="0" smtClean="0"/>
              <a:t>fundamental theorem of card counting”</a:t>
            </a:r>
            <a:r>
              <a:rPr lang="en-US" i="1" dirty="0" smtClean="0"/>
              <a:t> </a:t>
            </a:r>
            <a:r>
              <a:rPr lang="en-US" b="1" i="1" dirty="0" smtClean="0"/>
              <a:t>(FTCC).</a:t>
            </a:r>
            <a:endParaRPr lang="en-US" i="1" dirty="0" smtClean="0"/>
          </a:p>
          <a:p>
            <a:r>
              <a:rPr lang="en-US" dirty="0" smtClean="0"/>
              <a:t>The model of Red-Black appears in Griffin (1999), appears in </a:t>
            </a:r>
            <a:r>
              <a:rPr lang="en-US" dirty="0" err="1" smtClean="0"/>
              <a:t>Ethier</a:t>
            </a:r>
            <a:r>
              <a:rPr lang="en-US" dirty="0" smtClean="0"/>
              <a:t> (2005).</a:t>
            </a:r>
          </a:p>
          <a:p>
            <a:r>
              <a:rPr lang="en-US" dirty="0"/>
              <a:t>H</a:t>
            </a:r>
            <a:r>
              <a:rPr lang="en-US" dirty="0" smtClean="0"/>
              <a:t>istorically important object of study that led to  the development of results known as “bold play” by a cohort of </a:t>
            </a:r>
            <a:r>
              <a:rPr lang="en-US" dirty="0" err="1" smtClean="0"/>
              <a:t>probabilists</a:t>
            </a:r>
            <a:r>
              <a:rPr lang="en-US" dirty="0" smtClean="0"/>
              <a:t> and statisticians in the 1950s.</a:t>
            </a:r>
          </a:p>
          <a:p>
            <a:r>
              <a:rPr lang="en-US" dirty="0" smtClean="0"/>
              <a:t>We will not cover the FTCC in its original formulation, as it’s too technical -requires </a:t>
            </a:r>
            <a:r>
              <a:rPr lang="en-US" i="1" dirty="0" smtClean="0"/>
              <a:t>measure theory</a:t>
            </a:r>
            <a:r>
              <a:rPr lang="en-US" dirty="0" smtClean="0"/>
              <a:t>, which is used for a </a:t>
            </a:r>
            <a:r>
              <a:rPr lang="en-US" i="1" dirty="0" smtClean="0"/>
              <a:t>rigorous formulation</a:t>
            </a:r>
            <a:r>
              <a:rPr lang="en-US" dirty="0" smtClean="0"/>
              <a:t> of probability theory (usually covered in </a:t>
            </a:r>
            <a:r>
              <a:rPr lang="en-US" dirty="0" err="1" smtClean="0"/>
              <a:t>maths</a:t>
            </a:r>
            <a:r>
              <a:rPr lang="en-US" dirty="0" smtClean="0"/>
              <a:t> undergrad).</a:t>
            </a:r>
          </a:p>
          <a:p>
            <a:r>
              <a:rPr lang="en-US" dirty="0" smtClean="0"/>
              <a:t>We will arrive at a statement of this result using more elementary tools.</a:t>
            </a:r>
          </a:p>
          <a:p>
            <a:r>
              <a:rPr lang="en-US" dirty="0" smtClean="0"/>
              <a:t>Quantities of interest in the red-black game can be computed </a:t>
            </a:r>
            <a:r>
              <a:rPr lang="en-US" u="sng" dirty="0" smtClean="0"/>
              <a:t>exactly</a:t>
            </a:r>
            <a:r>
              <a:rPr lang="en-US" dirty="0" smtClean="0"/>
              <a:t>.</a:t>
            </a:r>
          </a:p>
          <a:p>
            <a:r>
              <a:rPr lang="en-US" dirty="0" smtClean="0"/>
              <a:t>We can therefore explicitly see where and how we resort to </a:t>
            </a:r>
            <a:r>
              <a:rPr lang="en-US" u="sng" dirty="0" smtClean="0"/>
              <a:t>approximations</a:t>
            </a:r>
            <a:r>
              <a:rPr lang="en-US" dirty="0" smtClean="0"/>
              <a:t> when considering HI-LO card counting in Blackjack.</a:t>
            </a:r>
          </a:p>
          <a:p>
            <a:pPr lvl="1"/>
            <a:endParaRPr lang="en-US" dirty="0" smtClean="0"/>
          </a:p>
          <a:p>
            <a:pPr lvl="1"/>
            <a:endParaRPr lang="en-US" dirty="0" smtClean="0"/>
          </a:p>
          <a:p>
            <a:pPr lvl="1"/>
            <a:endParaRPr lang="en-GB" dirty="0"/>
          </a:p>
        </p:txBody>
      </p:sp>
    </p:spTree>
    <p:extLst>
      <p:ext uri="{BB962C8B-B14F-4D97-AF65-F5344CB8AC3E}">
        <p14:creationId xmlns:p14="http://schemas.microsoft.com/office/powerpoint/2010/main" val="12138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Red-black: a formal roadmap.</a:t>
            </a:r>
            <a:endParaRPr lang="en-GB" dirty="0"/>
          </a:p>
        </p:txBody>
      </p:sp>
      <p:sp>
        <p:nvSpPr>
          <p:cNvPr id="3" name="Content Placeholder 2"/>
          <p:cNvSpPr>
            <a:spLocks noGrp="1"/>
          </p:cNvSpPr>
          <p:nvPr>
            <p:ph idx="1"/>
          </p:nvPr>
        </p:nvSpPr>
        <p:spPr>
          <a:xfrm>
            <a:off x="1593435" y="1700808"/>
            <a:ext cx="9782801" cy="5157192"/>
          </a:xfrm>
        </p:spPr>
        <p:txBody>
          <a:bodyPr>
            <a:normAutofit fontScale="55000" lnSpcReduction="20000"/>
          </a:bodyPr>
          <a:lstStyle/>
          <a:p>
            <a:r>
              <a:rPr lang="en-GB" dirty="0"/>
              <a:t>We are interested in computing the </a:t>
            </a:r>
            <a:r>
              <a:rPr lang="en-GB" dirty="0" smtClean="0"/>
              <a:t>following in order to design a simple point count system:</a:t>
            </a:r>
            <a:endParaRPr lang="en-GB" dirty="0"/>
          </a:p>
          <a:p>
            <a:r>
              <a:rPr lang="en-GB" b="1" dirty="0"/>
              <a:t>1a. The profit per unit bet.</a:t>
            </a:r>
          </a:p>
          <a:p>
            <a:pPr lvl="1"/>
            <a:r>
              <a:rPr lang="en-GB" dirty="0"/>
              <a:t>You can think of this as making use of no statistical information about cards that have come up previously i.e. a player with no memory.</a:t>
            </a:r>
            <a:endParaRPr lang="en-GB" b="1" dirty="0"/>
          </a:p>
          <a:p>
            <a:r>
              <a:rPr lang="en-GB" b="1" dirty="0"/>
              <a:t>1b. The conditional expected profit per unit bet</a:t>
            </a:r>
          </a:p>
          <a:p>
            <a:pPr lvl="1"/>
            <a:r>
              <a:rPr lang="en-GB" dirty="0"/>
              <a:t>You can think of this as making use of all the statistical information about cards that have come up in previous rounds i.e. a player with an eidetic memory</a:t>
            </a:r>
            <a:r>
              <a:rPr lang="en-GB" dirty="0" smtClean="0"/>
              <a:t>.</a:t>
            </a:r>
          </a:p>
          <a:p>
            <a:r>
              <a:rPr lang="en-US" b="1" dirty="0" smtClean="0"/>
              <a:t>1c. The mean profit per unit bet.</a:t>
            </a:r>
            <a:endParaRPr lang="en-GB" b="1" dirty="0"/>
          </a:p>
          <a:p>
            <a:r>
              <a:rPr lang="en-US" dirty="0" smtClean="0"/>
              <a:t>And in order to </a:t>
            </a:r>
            <a:r>
              <a:rPr lang="en-US" dirty="0" err="1" smtClean="0"/>
              <a:t>scrutinise</a:t>
            </a:r>
            <a:r>
              <a:rPr lang="en-US" dirty="0" smtClean="0"/>
              <a:t>:</a:t>
            </a:r>
            <a:endParaRPr lang="en-GB" dirty="0"/>
          </a:p>
          <a:p>
            <a:r>
              <a:rPr lang="en-GB" b="1" dirty="0"/>
              <a:t>2. The mean and variance of the conditional expected profit per unit bet.</a:t>
            </a:r>
          </a:p>
          <a:p>
            <a:r>
              <a:rPr lang="en-US" b="1" dirty="0"/>
              <a:t>3. The cumulative distribution of the conditional expected profit per unit bet</a:t>
            </a:r>
            <a:r>
              <a:rPr lang="en-US" b="1" dirty="0" smtClean="0"/>
              <a:t>.</a:t>
            </a:r>
          </a:p>
          <a:p>
            <a:pPr lvl="1"/>
            <a:r>
              <a:rPr lang="en-US" b="1" dirty="0" smtClean="0"/>
              <a:t>a. Compute this approximately using the Central Limit Theorem (i.e. Normal approximation).</a:t>
            </a:r>
          </a:p>
          <a:p>
            <a:pPr lvl="1"/>
            <a:r>
              <a:rPr lang="en-US" b="1" dirty="0" smtClean="0"/>
              <a:t>b. Compute this exactly.</a:t>
            </a:r>
          </a:p>
          <a:p>
            <a:r>
              <a:rPr lang="en-US" b="1" dirty="0" smtClean="0"/>
              <a:t>4. Further observations (optional).</a:t>
            </a:r>
          </a:p>
          <a:p>
            <a:pPr lvl="1"/>
            <a:r>
              <a:rPr lang="en-US" dirty="0" smtClean="0"/>
              <a:t>This is optional, but incredibly useful if you want to lay the groundwork/develop intuition for the proof of the FTCC.</a:t>
            </a:r>
          </a:p>
          <a:p>
            <a:r>
              <a:rPr lang="en-GB" dirty="0" smtClean="0"/>
              <a:t>This gives us tools to state the </a:t>
            </a:r>
            <a:r>
              <a:rPr lang="en-GB" b="1" dirty="0" smtClean="0"/>
              <a:t>fundamental theorem of card counting</a:t>
            </a:r>
            <a:r>
              <a:rPr lang="en-GB" dirty="0" smtClean="0"/>
              <a:t>, and to formalise the workings of an </a:t>
            </a:r>
            <a:r>
              <a:rPr lang="en-GB" b="1" dirty="0" smtClean="0"/>
              <a:t>optimal strategy</a:t>
            </a:r>
            <a:r>
              <a:rPr lang="en-GB" dirty="0" smtClean="0"/>
              <a:t> that makes use of statistical info to inform betting.</a:t>
            </a:r>
            <a:endParaRPr lang="en-GB" dirty="0"/>
          </a:p>
          <a:p>
            <a:pPr marL="365760" lvl="1" indent="0">
              <a:buNone/>
            </a:pPr>
            <a:r>
              <a:rPr lang="en-GB" dirty="0"/>
              <a:t>										</a:t>
            </a:r>
          </a:p>
        </p:txBody>
      </p:sp>
    </p:spTree>
    <p:extLst>
      <p:ext uri="{BB962C8B-B14F-4D97-AF65-F5344CB8AC3E}">
        <p14:creationId xmlns:p14="http://schemas.microsoft.com/office/powerpoint/2010/main" val="182351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Toy model formalities – representing a deck of cards.</a:t>
            </a:r>
            <a:endParaRPr lang="en-GB" dirty="0"/>
          </a:p>
        </p:txBody>
      </p:sp>
      <p:sp>
        <p:nvSpPr>
          <p:cNvPr id="3" name="Content Placeholder 2"/>
          <p:cNvSpPr>
            <a:spLocks noGrp="1"/>
          </p:cNvSpPr>
          <p:nvPr>
            <p:ph idx="1"/>
          </p:nvPr>
        </p:nvSpPr>
        <p:spPr/>
        <p:txBody>
          <a:bodyPr/>
          <a:lstStyle/>
          <a:p>
            <a:r>
              <a:rPr lang="en-GB" dirty="0" smtClean="0"/>
              <a:t>Discuss this using pen-and-paper – no need for introducing permutations, random permutations, exchangeability, joint distributions at this stage, as not sure what clarity the additional rigour brings at this stage.</a:t>
            </a:r>
          </a:p>
          <a:p>
            <a:r>
              <a:rPr lang="en-GB" dirty="0" smtClean="0"/>
              <a:t>Represent (labels of) cards using indexed random variable X.</a:t>
            </a:r>
          </a:p>
          <a:p>
            <a:r>
              <a:rPr lang="en-GB" dirty="0" smtClean="0"/>
              <a:t>Assume general comfort with indexing, dummy variables in summation.</a:t>
            </a:r>
            <a:endParaRPr lang="en-GB" dirty="0"/>
          </a:p>
        </p:txBody>
      </p:sp>
    </p:spTree>
    <p:extLst>
      <p:ext uri="{BB962C8B-B14F-4D97-AF65-F5344CB8AC3E}">
        <p14:creationId xmlns:p14="http://schemas.microsoft.com/office/powerpoint/2010/main" val="183275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From “How to gamble if you must”, </a:t>
            </a:r>
            <a:r>
              <a:rPr lang="en-GB" dirty="0" err="1" smtClean="0"/>
              <a:t>Dubins</a:t>
            </a:r>
            <a:r>
              <a:rPr lang="en-GB" dirty="0" smtClean="0"/>
              <a:t>, L., Savage, L. (1976).</a:t>
            </a:r>
            <a:endParaRPr lang="en-GB" dirty="0"/>
          </a:p>
        </p:txBody>
      </p:sp>
      <p:pic>
        <p:nvPicPr>
          <p:cNvPr id="4" name="Content Placeholder 3"/>
          <p:cNvPicPr>
            <a:picLocks noGrp="1" noChangeAspect="1"/>
          </p:cNvPicPr>
          <p:nvPr>
            <p:ph idx="1"/>
          </p:nvPr>
        </p:nvPicPr>
        <p:blipFill>
          <a:blip r:embed="rId2"/>
          <a:stretch>
            <a:fillRect/>
          </a:stretch>
        </p:blipFill>
        <p:spPr>
          <a:xfrm>
            <a:off x="2841509" y="1628800"/>
            <a:ext cx="7286653" cy="4556441"/>
          </a:xfrm>
          <a:prstGeom prst="rect">
            <a:avLst/>
          </a:prstGeom>
        </p:spPr>
      </p:pic>
    </p:spTree>
    <p:extLst>
      <p:ext uri="{BB962C8B-B14F-4D97-AF65-F5344CB8AC3E}">
        <p14:creationId xmlns:p14="http://schemas.microsoft.com/office/powerpoint/2010/main" val="24518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Red-black (</a:t>
            </a:r>
            <a:r>
              <a:rPr lang="en-GB" dirty="0" err="1" smtClean="0"/>
              <a:t>Ethier</a:t>
            </a:r>
            <a:r>
              <a:rPr lang="en-GB" dirty="0" smtClean="0"/>
              <a:t> 2010).</a:t>
            </a:r>
            <a:endParaRPr lang="en-GB" dirty="0"/>
          </a:p>
        </p:txBody>
      </p:sp>
      <p:sp>
        <p:nvSpPr>
          <p:cNvPr id="3" name="Content Placeholder 2"/>
          <p:cNvSpPr>
            <a:spLocks noGrp="1"/>
          </p:cNvSpPr>
          <p:nvPr>
            <p:ph idx="1"/>
          </p:nvPr>
        </p:nvSpPr>
        <p:spPr>
          <a:xfrm>
            <a:off x="1593436" y="1600200"/>
            <a:ext cx="9782801" cy="6365304"/>
          </a:xfrm>
        </p:spPr>
        <p:txBody>
          <a:bodyPr>
            <a:normAutofit/>
          </a:bodyPr>
          <a:lstStyle/>
          <a:p>
            <a:r>
              <a:rPr lang="en-GB" dirty="0" smtClean="0"/>
              <a:t>Consider the following simple game:</a:t>
            </a:r>
          </a:p>
          <a:p>
            <a:r>
              <a:rPr lang="en-GB" dirty="0" smtClean="0"/>
              <a:t>We have N cards in a deck, and N is an even number.</a:t>
            </a:r>
          </a:p>
          <a:p>
            <a:r>
              <a:rPr lang="en-GB" dirty="0" smtClean="0"/>
              <a:t>For concreteness, let’s say N = 52.</a:t>
            </a:r>
          </a:p>
          <a:p>
            <a:r>
              <a:rPr lang="en-GB" dirty="0" smtClean="0"/>
              <a:t>Assume you are allowed to bet, at even money, that the next card dealt is odd (as opposed to even).</a:t>
            </a:r>
          </a:p>
          <a:p>
            <a:r>
              <a:rPr lang="en-GB" dirty="0" smtClean="0"/>
              <a:t>Assume that the first n cards have been seen and you bet on the next card (where 0 &lt;= n &lt;= N – 1). </a:t>
            </a:r>
          </a:p>
          <a:p>
            <a:r>
              <a:rPr lang="en-US" b="1" dirty="0" smtClean="0"/>
              <a:t>Would you play this game? If so, what strategy would you use?</a:t>
            </a:r>
          </a:p>
          <a:p>
            <a:pPr marL="0" indent="0">
              <a:buNone/>
            </a:pPr>
            <a:endParaRPr lang="en-GB" b="1" dirty="0" smtClean="0"/>
          </a:p>
          <a:p>
            <a:endParaRPr lang="en-GB" dirty="0" smtClean="0"/>
          </a:p>
          <a:p>
            <a:pPr lvl="1"/>
            <a:endParaRPr lang="en-GB" dirty="0" smtClean="0"/>
          </a:p>
        </p:txBody>
      </p:sp>
    </p:spTree>
    <p:extLst>
      <p:ext uri="{BB962C8B-B14F-4D97-AF65-F5344CB8AC3E}">
        <p14:creationId xmlns:p14="http://schemas.microsoft.com/office/powerpoint/2010/main" val="198960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Indicator functions. </a:t>
            </a:r>
            <a:endParaRPr lang="en-GB" dirty="0"/>
          </a:p>
        </p:txBody>
      </p:sp>
      <p:pic>
        <p:nvPicPr>
          <p:cNvPr id="8" name="Content Placeholder 7"/>
          <p:cNvPicPr>
            <a:picLocks noGrp="1" noChangeAspect="1"/>
          </p:cNvPicPr>
          <p:nvPr>
            <p:ph idx="1"/>
          </p:nvPr>
        </p:nvPicPr>
        <p:blipFill>
          <a:blip r:embed="rId2"/>
          <a:stretch>
            <a:fillRect/>
          </a:stretch>
        </p:blipFill>
        <p:spPr>
          <a:xfrm>
            <a:off x="2625875" y="1600200"/>
            <a:ext cx="7718124" cy="4572000"/>
          </a:xfrm>
          <a:prstGeom prst="rect">
            <a:avLst/>
          </a:prstGeom>
        </p:spPr>
      </p:pic>
    </p:spTree>
    <p:extLst>
      <p:ext uri="{BB962C8B-B14F-4D97-AF65-F5344CB8AC3E}">
        <p14:creationId xmlns:p14="http://schemas.microsoft.com/office/powerpoint/2010/main" val="113548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Red-black: Profit per unit bet (1a.)</a:t>
            </a:r>
            <a:endParaRPr lang="en-GB" dirty="0"/>
          </a:p>
        </p:txBody>
      </p:sp>
      <p:sp>
        <p:nvSpPr>
          <p:cNvPr id="3" name="Content Placeholder 2"/>
          <p:cNvSpPr>
            <a:spLocks noGrp="1"/>
          </p:cNvSpPr>
          <p:nvPr>
            <p:ph idx="1"/>
          </p:nvPr>
        </p:nvSpPr>
        <p:spPr/>
        <p:txBody>
          <a:bodyPr/>
          <a:lstStyle/>
          <a:p>
            <a:r>
              <a:rPr lang="en-GB" dirty="0" smtClean="0"/>
              <a:t>Assuming that n cards have been seen (0 &lt;= n &lt;= N – 1).</a:t>
            </a:r>
          </a:p>
          <a:p>
            <a:r>
              <a:rPr lang="en-GB" dirty="0" smtClean="0"/>
              <a:t>The </a:t>
            </a:r>
            <a:r>
              <a:rPr lang="en-GB" i="1" dirty="0" smtClean="0"/>
              <a:t>profit per unit bet</a:t>
            </a:r>
            <a:r>
              <a:rPr lang="en-GB" dirty="0" smtClean="0"/>
              <a:t> is given by:</a:t>
            </a:r>
          </a:p>
          <a:p>
            <a:endParaRPr lang="en-GB" dirty="0"/>
          </a:p>
          <a:p>
            <a:endParaRPr lang="en-GB" dirty="0" smtClean="0"/>
          </a:p>
          <a:p>
            <a:endParaRPr lang="en-GB" dirty="0"/>
          </a:p>
          <a:p>
            <a:r>
              <a:rPr lang="en-GB" b="1" dirty="0" smtClean="0"/>
              <a:t>Are you comfortable with this expression?</a:t>
            </a:r>
          </a:p>
          <a:p>
            <a:pPr lvl="1"/>
            <a:r>
              <a:rPr lang="en-GB" dirty="0" smtClean="0"/>
              <a:t>Is the profit per unit bet a random variable or a function?</a:t>
            </a:r>
          </a:p>
          <a:p>
            <a:pPr lvl="1"/>
            <a:r>
              <a:rPr lang="en-GB" dirty="0" smtClean="0"/>
              <a:t>The output of a deterministic function of a random variable is itself a random variable.</a:t>
            </a:r>
          </a:p>
          <a:p>
            <a:pPr marL="0" indent="0" algn="ctr">
              <a:buNone/>
            </a:pPr>
            <a:endParaRPr lang="en-GB"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60" y="3134905"/>
            <a:ext cx="6048669" cy="769830"/>
          </a:xfrm>
          <a:prstGeom prst="rect">
            <a:avLst/>
          </a:prstGeom>
        </p:spPr>
      </p:pic>
    </p:spTree>
    <p:extLst>
      <p:ext uri="{BB962C8B-B14F-4D97-AF65-F5344CB8AC3E}">
        <p14:creationId xmlns:p14="http://schemas.microsoft.com/office/powerpoint/2010/main" val="427134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Conditional expectation</a:t>
            </a:r>
            <a:r>
              <a:rPr lang="en-GB" dirty="0"/>
              <a:t>.</a:t>
            </a:r>
            <a:endParaRPr lang="en-GB" dirty="0" smtClean="0"/>
          </a:p>
        </p:txBody>
      </p:sp>
      <p:pic>
        <p:nvPicPr>
          <p:cNvPr id="4" name="Content Placeholder 3"/>
          <p:cNvPicPr>
            <a:picLocks noGrp="1" noChangeAspect="1"/>
          </p:cNvPicPr>
          <p:nvPr>
            <p:ph idx="1"/>
          </p:nvPr>
        </p:nvPicPr>
        <p:blipFill>
          <a:blip r:embed="rId2"/>
          <a:stretch>
            <a:fillRect/>
          </a:stretch>
        </p:blipFill>
        <p:spPr>
          <a:xfrm>
            <a:off x="3076203" y="1600200"/>
            <a:ext cx="6817468" cy="4572000"/>
          </a:xfrm>
          <a:prstGeom prst="rect">
            <a:avLst/>
          </a:prstGeom>
        </p:spPr>
      </p:pic>
    </p:spTree>
    <p:extLst>
      <p:ext uri="{BB962C8B-B14F-4D97-AF65-F5344CB8AC3E}">
        <p14:creationId xmlns:p14="http://schemas.microsoft.com/office/powerpoint/2010/main" val="41160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smtClean="0"/>
              <a:t>Are you at ease with that definition of conditional expectation? If not, please say and I can go over a simple example with you.</a:t>
            </a:r>
            <a:endParaRPr lang="en-GB" sz="3600" b="1" dirty="0"/>
          </a:p>
        </p:txBody>
      </p:sp>
    </p:spTree>
    <p:extLst>
      <p:ext uri="{BB962C8B-B14F-4D97-AF65-F5344CB8AC3E}">
        <p14:creationId xmlns:p14="http://schemas.microsoft.com/office/powerpoint/2010/main" val="309031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Expectation of an indicator function.</a:t>
            </a:r>
            <a:endParaRPr lang="en-GB" dirty="0"/>
          </a:p>
        </p:txBody>
      </p:sp>
      <p:pic>
        <p:nvPicPr>
          <p:cNvPr id="4" name="Content Placeholder 3"/>
          <p:cNvPicPr>
            <a:picLocks noGrp="1" noChangeAspect="1"/>
          </p:cNvPicPr>
          <p:nvPr>
            <p:ph idx="1"/>
          </p:nvPr>
        </p:nvPicPr>
        <p:blipFill>
          <a:blip r:embed="rId2"/>
          <a:stretch>
            <a:fillRect/>
          </a:stretch>
        </p:blipFill>
        <p:spPr>
          <a:xfrm>
            <a:off x="2513012" y="2090737"/>
            <a:ext cx="7943850" cy="3590925"/>
          </a:xfrm>
          <a:prstGeom prst="rect">
            <a:avLst/>
          </a:prstGeom>
        </p:spPr>
      </p:pic>
    </p:spTree>
    <p:extLst>
      <p:ext uri="{BB962C8B-B14F-4D97-AF65-F5344CB8AC3E}">
        <p14:creationId xmlns:p14="http://schemas.microsoft.com/office/powerpoint/2010/main" val="349319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Red-black: Conditional expected profit per unit bet (1b.) – derivation.</a:t>
            </a:r>
            <a:endParaRPr lang="en-GB" dirty="0"/>
          </a:p>
        </p:txBody>
      </p:sp>
      <p:pic>
        <p:nvPicPr>
          <p:cNvPr id="6" name="Content Placeholder 5"/>
          <p:cNvPicPr>
            <a:picLocks noGrp="1" noChangeAspect="1"/>
          </p:cNvPicPr>
          <p:nvPr>
            <p:ph idx="1"/>
          </p:nvPr>
        </p:nvPicPr>
        <p:blipFill>
          <a:blip r:embed="rId2"/>
          <a:stretch>
            <a:fillRect/>
          </a:stretch>
        </p:blipFill>
        <p:spPr>
          <a:xfrm>
            <a:off x="1280815" y="2420888"/>
            <a:ext cx="10408041" cy="2647553"/>
          </a:xfrm>
          <a:prstGeom prst="rect">
            <a:avLst/>
          </a:prstGeom>
        </p:spPr>
      </p:pic>
    </p:spTree>
    <p:extLst>
      <p:ext uri="{BB962C8B-B14F-4D97-AF65-F5344CB8AC3E}">
        <p14:creationId xmlns:p14="http://schemas.microsoft.com/office/powerpoint/2010/main" val="50552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Red-black: </a:t>
            </a:r>
            <a:r>
              <a:rPr lang="en-GB" dirty="0" smtClean="0"/>
              <a:t>Conditional expected profit </a:t>
            </a:r>
            <a:r>
              <a:rPr lang="en-GB" dirty="0"/>
              <a:t>per unit bet (1b</a:t>
            </a:r>
            <a:r>
              <a:rPr lang="en-GB" dirty="0" smtClean="0"/>
              <a:t>.) – derivation.</a:t>
            </a:r>
            <a:endParaRPr lang="en-GB" dirty="0"/>
          </a:p>
        </p:txBody>
      </p:sp>
      <p:pic>
        <p:nvPicPr>
          <p:cNvPr id="4" name="Content Placeholder 3"/>
          <p:cNvPicPr>
            <a:picLocks noGrp="1" noChangeAspect="1"/>
          </p:cNvPicPr>
          <p:nvPr>
            <p:ph idx="1"/>
          </p:nvPr>
        </p:nvPicPr>
        <p:blipFill>
          <a:blip r:embed="rId2"/>
          <a:stretch>
            <a:fillRect/>
          </a:stretch>
        </p:blipFill>
        <p:spPr>
          <a:xfrm>
            <a:off x="1341884" y="1772816"/>
            <a:ext cx="10458470" cy="3816424"/>
          </a:xfrm>
          <a:prstGeom prst="rect">
            <a:avLst/>
          </a:prstGeom>
        </p:spPr>
      </p:pic>
    </p:spTree>
    <p:extLst>
      <p:ext uri="{BB962C8B-B14F-4D97-AF65-F5344CB8AC3E}">
        <p14:creationId xmlns:p14="http://schemas.microsoft.com/office/powerpoint/2010/main" val="391996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Red-black: </a:t>
            </a:r>
            <a:r>
              <a:rPr lang="en-GB" dirty="0" smtClean="0"/>
              <a:t>Conditional expected profit </a:t>
            </a:r>
            <a:r>
              <a:rPr lang="en-GB" dirty="0"/>
              <a:t>per unit bet (1b</a:t>
            </a:r>
            <a:r>
              <a:rPr lang="en-GB" dirty="0" smtClean="0"/>
              <a:t>.)</a:t>
            </a:r>
            <a:endParaRPr lang="en-GB" dirty="0"/>
          </a:p>
        </p:txBody>
      </p:sp>
      <p:pic>
        <p:nvPicPr>
          <p:cNvPr id="4" name="Content Placeholder 3"/>
          <p:cNvPicPr>
            <a:picLocks noGrp="1" noChangeAspect="1"/>
          </p:cNvPicPr>
          <p:nvPr>
            <p:ph idx="1"/>
          </p:nvPr>
        </p:nvPicPr>
        <p:blipFill>
          <a:blip r:embed="rId2"/>
          <a:stretch>
            <a:fillRect/>
          </a:stretch>
        </p:blipFill>
        <p:spPr>
          <a:xfrm>
            <a:off x="1557993" y="1305917"/>
            <a:ext cx="10297144" cy="5556518"/>
          </a:xfrm>
          <a:prstGeom prst="rect">
            <a:avLst/>
          </a:prstGeom>
        </p:spPr>
      </p:pic>
    </p:spTree>
    <p:extLst>
      <p:ext uri="{BB962C8B-B14F-4D97-AF65-F5344CB8AC3E}">
        <p14:creationId xmlns:p14="http://schemas.microsoft.com/office/powerpoint/2010/main" val="379372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Red-black: A simple point count system. </a:t>
            </a:r>
            <a:endParaRPr lang="en-GB" dirty="0"/>
          </a:p>
        </p:txBody>
      </p:sp>
      <p:sp>
        <p:nvSpPr>
          <p:cNvPr id="3" name="Content Placeholder 2"/>
          <p:cNvSpPr>
            <a:spLocks noGrp="1"/>
          </p:cNvSpPr>
          <p:nvPr>
            <p:ph idx="1"/>
          </p:nvPr>
        </p:nvSpPr>
        <p:spPr>
          <a:xfrm>
            <a:off x="1593436" y="1600200"/>
            <a:ext cx="9782801" cy="5257800"/>
          </a:xfrm>
        </p:spPr>
        <p:txBody>
          <a:bodyPr>
            <a:normAutofit fontScale="70000" lnSpcReduction="20000"/>
          </a:bodyPr>
          <a:lstStyle/>
          <a:p>
            <a:r>
              <a:rPr lang="en-US" dirty="0" smtClean="0"/>
              <a:t>The last formula indicates how we might go about practically implementing a simple point count system to systematically beat the game.</a:t>
            </a:r>
          </a:p>
          <a:p>
            <a:r>
              <a:rPr lang="en-US" dirty="0" smtClean="0"/>
              <a:t>Player assigns to each </a:t>
            </a:r>
            <a:r>
              <a:rPr lang="en-US" i="1" dirty="0" smtClean="0"/>
              <a:t>odd card</a:t>
            </a:r>
            <a:r>
              <a:rPr lang="en-US" dirty="0" smtClean="0"/>
              <a:t> the point value -1, and to each </a:t>
            </a:r>
            <a:r>
              <a:rPr lang="en-US" i="1" dirty="0" smtClean="0"/>
              <a:t>even card</a:t>
            </a:r>
            <a:r>
              <a:rPr lang="en-US" dirty="0" smtClean="0"/>
              <a:t> the point value +1.</a:t>
            </a:r>
          </a:p>
          <a:p>
            <a:r>
              <a:rPr lang="en-US" dirty="0" smtClean="0"/>
              <a:t>The </a:t>
            </a:r>
            <a:r>
              <a:rPr lang="en-US" i="1" dirty="0" smtClean="0"/>
              <a:t>running count </a:t>
            </a:r>
            <a:r>
              <a:rPr lang="en-US" dirty="0" smtClean="0"/>
              <a:t>is the sum of these point values over all cards seen and is adjusted each time a new card is seen.</a:t>
            </a:r>
          </a:p>
          <a:p>
            <a:r>
              <a:rPr lang="en-US" dirty="0" smtClean="0"/>
              <a:t>The </a:t>
            </a:r>
            <a:r>
              <a:rPr lang="en-US" i="1" dirty="0" smtClean="0"/>
              <a:t>true count</a:t>
            </a:r>
            <a:r>
              <a:rPr lang="en-US" dirty="0" smtClean="0"/>
              <a:t> is the running count divided by the number of unseen cards.</a:t>
            </a:r>
          </a:p>
          <a:p>
            <a:r>
              <a:rPr lang="en-US" b="1" dirty="0" smtClean="0"/>
              <a:t>Eq. (11.49) says that the </a:t>
            </a:r>
            <a:r>
              <a:rPr lang="en-US" b="1" i="1" dirty="0" smtClean="0"/>
              <a:t>true count</a:t>
            </a:r>
            <a:r>
              <a:rPr lang="en-US" b="1" dirty="0"/>
              <a:t> </a:t>
            </a:r>
            <a:r>
              <a:rPr lang="en-US" b="1" dirty="0" smtClean="0"/>
              <a:t>provides the player with his </a:t>
            </a:r>
            <a:r>
              <a:rPr lang="en-US" b="1" i="1" dirty="0" smtClean="0"/>
              <a:t>exact conditional expected profit per unit bet</a:t>
            </a:r>
            <a:r>
              <a:rPr lang="en-US" b="1" dirty="0" smtClean="0"/>
              <a:t> on the next card. </a:t>
            </a:r>
          </a:p>
          <a:p>
            <a:r>
              <a:rPr lang="en-US" dirty="0" smtClean="0"/>
              <a:t>This can be used to select a suitable bet size.</a:t>
            </a:r>
          </a:p>
          <a:p>
            <a:r>
              <a:rPr lang="en-US" dirty="0" smtClean="0"/>
              <a:t>Looking ahead: For Blackjack, the situation is more complicated, and the HI-LO true count does NOT equal to the exact conditional expected profit per unit bet.</a:t>
            </a:r>
          </a:p>
          <a:p>
            <a:r>
              <a:rPr lang="en-US" dirty="0" smtClean="0"/>
              <a:t>Looking ahead: In Blackjack, we cannot compute the exact conditional expected profit per unit bet, rather, only an approximation of it under a particular hypothesis. The HI-LO true count is correlated with this approximation.</a:t>
            </a:r>
          </a:p>
          <a:p>
            <a:endParaRPr lang="en-US" dirty="0" smtClean="0"/>
          </a:p>
          <a:p>
            <a:endParaRPr lang="en-US" dirty="0" smtClean="0"/>
          </a:p>
        </p:txBody>
      </p:sp>
    </p:spTree>
    <p:extLst>
      <p:ext uri="{BB962C8B-B14F-4D97-AF65-F5344CB8AC3E}">
        <p14:creationId xmlns:p14="http://schemas.microsoft.com/office/powerpoint/2010/main" val="4891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Roadmap.</a:t>
            </a:r>
            <a:endParaRPr lang="en-GB" dirty="0"/>
          </a:p>
        </p:txBody>
      </p:sp>
      <p:sp>
        <p:nvSpPr>
          <p:cNvPr id="3" name="Content Placeholder 2"/>
          <p:cNvSpPr>
            <a:spLocks noGrp="1"/>
          </p:cNvSpPr>
          <p:nvPr>
            <p:ph idx="1"/>
          </p:nvPr>
        </p:nvSpPr>
        <p:spPr/>
        <p:txBody>
          <a:bodyPr>
            <a:normAutofit fontScale="47500" lnSpcReduction="20000"/>
          </a:bodyPr>
          <a:lstStyle/>
          <a:p>
            <a:r>
              <a:rPr lang="en-GB" dirty="0" smtClean="0"/>
              <a:t>PART I – Preliminaries.</a:t>
            </a:r>
          </a:p>
          <a:p>
            <a:pPr lvl="1"/>
            <a:r>
              <a:rPr lang="en-GB" dirty="0" smtClean="0"/>
              <a:t>Expected value.</a:t>
            </a:r>
          </a:p>
          <a:p>
            <a:pPr lvl="1"/>
            <a:r>
              <a:rPr lang="en-GB" dirty="0" smtClean="0"/>
              <a:t>Laws of Large Numbers.</a:t>
            </a:r>
          </a:p>
          <a:p>
            <a:pPr lvl="1"/>
            <a:r>
              <a:rPr lang="en-GB" dirty="0" smtClean="0"/>
              <a:t>Basic Strategy.</a:t>
            </a:r>
          </a:p>
          <a:p>
            <a:pPr lvl="1"/>
            <a:r>
              <a:rPr lang="en-GB" dirty="0" smtClean="0"/>
              <a:t>House Edge.</a:t>
            </a:r>
          </a:p>
          <a:p>
            <a:pPr lvl="1"/>
            <a:r>
              <a:rPr lang="en-GB" dirty="0" smtClean="0"/>
              <a:t>HI-LO card counting: outline, heuristic arguments, current state of the art. (non-technical).</a:t>
            </a:r>
          </a:p>
          <a:p>
            <a:r>
              <a:rPr lang="en-GB" dirty="0" smtClean="0"/>
              <a:t>PART II – Toy model (Red-black).</a:t>
            </a:r>
          </a:p>
          <a:p>
            <a:pPr lvl="1"/>
            <a:r>
              <a:rPr lang="en-GB" dirty="0" smtClean="0"/>
              <a:t>Indicator functions.</a:t>
            </a:r>
          </a:p>
          <a:p>
            <a:pPr lvl="1"/>
            <a:r>
              <a:rPr lang="en-GB" dirty="0" smtClean="0"/>
              <a:t>Profit per unit bet.</a:t>
            </a:r>
          </a:p>
          <a:p>
            <a:pPr lvl="1"/>
            <a:r>
              <a:rPr lang="en-GB" dirty="0" smtClean="0"/>
              <a:t>Conditional expectation, expectation of indicator functions.</a:t>
            </a:r>
          </a:p>
          <a:p>
            <a:pPr lvl="1"/>
            <a:r>
              <a:rPr lang="en-GB" dirty="0" err="1" smtClean="0"/>
              <a:t>Conditonal</a:t>
            </a:r>
            <a:r>
              <a:rPr lang="en-GB" dirty="0" smtClean="0"/>
              <a:t> expected profit per unit bet.</a:t>
            </a:r>
          </a:p>
          <a:p>
            <a:pPr lvl="1"/>
            <a:r>
              <a:rPr lang="en-GB" dirty="0" smtClean="0"/>
              <a:t>Simple point-count system.</a:t>
            </a:r>
          </a:p>
          <a:p>
            <a:pPr lvl="1"/>
            <a:r>
              <a:rPr lang="en-GB" dirty="0" smtClean="0"/>
              <a:t>Mean profit per unit bet.</a:t>
            </a:r>
          </a:p>
          <a:p>
            <a:pPr lvl="1"/>
            <a:r>
              <a:rPr lang="en-GB" dirty="0" smtClean="0"/>
              <a:t>Mean and variance of the conditional expected profit per unit bet.</a:t>
            </a:r>
          </a:p>
          <a:p>
            <a:pPr lvl="1"/>
            <a:r>
              <a:rPr lang="en-GB" dirty="0" smtClean="0"/>
              <a:t>Developing intuition for these results via numerical plots.</a:t>
            </a:r>
          </a:p>
          <a:p>
            <a:pPr lvl="1"/>
            <a:r>
              <a:rPr lang="en-GB" i="1" dirty="0" smtClean="0"/>
              <a:t>Cumulative distribution of conditional expected profit per unit bet (suppl.)</a:t>
            </a:r>
          </a:p>
          <a:p>
            <a:r>
              <a:rPr lang="en-GB" dirty="0" smtClean="0"/>
              <a:t>PART </a:t>
            </a:r>
            <a:r>
              <a:rPr lang="en-GB" dirty="0" err="1" smtClean="0"/>
              <a:t>IIa</a:t>
            </a:r>
            <a:r>
              <a:rPr lang="en-GB" dirty="0" smtClean="0"/>
              <a:t> – Narrative survey of the developments leading to HI-LO Card Counting.</a:t>
            </a:r>
          </a:p>
          <a:p>
            <a:r>
              <a:rPr lang="en-GB" dirty="0" smtClean="0"/>
              <a:t>PART III- Fundamental Theorem of Card Counting.</a:t>
            </a:r>
          </a:p>
          <a:p>
            <a:r>
              <a:rPr lang="en-GB" dirty="0" smtClean="0"/>
              <a:t>PART IV- HI-LO Card Counting.</a:t>
            </a:r>
          </a:p>
          <a:p>
            <a:r>
              <a:rPr lang="en-GB" dirty="0" smtClean="0"/>
              <a:t>PART V- Simulation results and statistical analysis.</a:t>
            </a:r>
          </a:p>
          <a:p>
            <a:pPr lvl="1"/>
            <a:endParaRPr lang="en-GB" dirty="0" smtClean="0"/>
          </a:p>
          <a:p>
            <a:pPr lvl="1"/>
            <a:endParaRPr lang="en-GB" dirty="0" smtClean="0"/>
          </a:p>
          <a:p>
            <a:pPr lvl="1"/>
            <a:endParaRPr lang="en-GB" dirty="0" smtClean="0"/>
          </a:p>
          <a:p>
            <a:pPr lvl="1"/>
            <a:endParaRPr lang="en-GB" dirty="0"/>
          </a:p>
        </p:txBody>
      </p:sp>
    </p:spTree>
    <p:extLst>
      <p:ext uri="{BB962C8B-B14F-4D97-AF65-F5344CB8AC3E}">
        <p14:creationId xmlns:p14="http://schemas.microsoft.com/office/powerpoint/2010/main" val="123626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Exercise: Derive the mean profit per unit bet, and the mean conditional expected profit per unit bet.</a:t>
            </a:r>
            <a:endParaRPr lang="en-GB" dirty="0"/>
          </a:p>
        </p:txBody>
      </p:sp>
      <p:pic>
        <p:nvPicPr>
          <p:cNvPr id="10" name="Content Placeholder 9"/>
          <p:cNvPicPr>
            <a:picLocks noGrp="1" noChangeAspect="1"/>
          </p:cNvPicPr>
          <p:nvPr>
            <p:ph idx="1"/>
          </p:nvPr>
        </p:nvPicPr>
        <p:blipFill>
          <a:blip r:embed="rId2"/>
          <a:stretch>
            <a:fillRect/>
          </a:stretch>
        </p:blipFill>
        <p:spPr>
          <a:xfrm>
            <a:off x="1269876" y="1620888"/>
            <a:ext cx="10627652" cy="4616424"/>
          </a:xfrm>
          <a:prstGeom prst="rect">
            <a:avLst/>
          </a:prstGeom>
        </p:spPr>
      </p:pic>
    </p:spTree>
    <p:extLst>
      <p:ext uri="{BB962C8B-B14F-4D97-AF65-F5344CB8AC3E}">
        <p14:creationId xmlns:p14="http://schemas.microsoft.com/office/powerpoint/2010/main" val="223054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Red-black: Mean profit per unit bet (1c.)</a:t>
            </a:r>
            <a:endParaRPr lang="en-GB" dirty="0"/>
          </a:p>
        </p:txBody>
      </p:sp>
      <p:pic>
        <p:nvPicPr>
          <p:cNvPr id="7" name="Content Placeholder 6"/>
          <p:cNvPicPr>
            <a:picLocks noGrp="1" noChangeAspect="1"/>
          </p:cNvPicPr>
          <p:nvPr>
            <p:ph idx="1"/>
          </p:nvPr>
        </p:nvPicPr>
        <p:blipFill>
          <a:blip r:embed="rId2"/>
          <a:stretch>
            <a:fillRect/>
          </a:stretch>
        </p:blipFill>
        <p:spPr>
          <a:xfrm>
            <a:off x="1269876" y="1988840"/>
            <a:ext cx="10614112" cy="3998805"/>
          </a:xfrm>
          <a:prstGeom prst="rect">
            <a:avLst/>
          </a:prstGeom>
        </p:spPr>
      </p:pic>
    </p:spTree>
    <p:extLst>
      <p:ext uri="{BB962C8B-B14F-4D97-AF65-F5344CB8AC3E}">
        <p14:creationId xmlns:p14="http://schemas.microsoft.com/office/powerpoint/2010/main" val="166565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1844" y="1412776"/>
            <a:ext cx="9821832" cy="5445224"/>
          </a:xfrm>
          <a:prstGeom prst="rect">
            <a:avLst/>
          </a:prstGeom>
        </p:spPr>
      </p:pic>
      <p:sp>
        <p:nvSpPr>
          <p:cNvPr id="3" name="Title 1"/>
          <p:cNvSpPr txBox="1">
            <a:spLocks/>
          </p:cNvSpPr>
          <p:nvPr/>
        </p:nvSpPr>
        <p:spPr>
          <a:xfrm>
            <a:off x="1197868" y="180347"/>
            <a:ext cx="9782801" cy="1239837"/>
          </a:xfrm>
          <a:prstGeom prst="rect">
            <a:avLst/>
          </a:prstGeom>
        </p:spPr>
        <p:txBody>
          <a:bodyPr>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US" dirty="0" smtClean="0"/>
              <a:t>Red-black: Mean conditional expected profit per unit bet (2.)</a:t>
            </a:r>
            <a:endParaRPr lang="en-GB" dirty="0"/>
          </a:p>
        </p:txBody>
      </p:sp>
    </p:spTree>
    <p:extLst>
      <p:ext uri="{BB962C8B-B14F-4D97-AF65-F5344CB8AC3E}">
        <p14:creationId xmlns:p14="http://schemas.microsoft.com/office/powerpoint/2010/main" val="221646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Red-black: Variance of the conditional expected profit per unit bet (2.)</a:t>
            </a:r>
            <a:endParaRPr lang="en-GB" dirty="0"/>
          </a:p>
        </p:txBody>
      </p:sp>
      <p:sp>
        <p:nvSpPr>
          <p:cNvPr id="3" name="Content Placeholder 2"/>
          <p:cNvSpPr>
            <a:spLocks noGrp="1"/>
          </p:cNvSpPr>
          <p:nvPr>
            <p:ph idx="1"/>
          </p:nvPr>
        </p:nvSpPr>
        <p:spPr>
          <a:xfrm>
            <a:off x="1593436" y="1600200"/>
            <a:ext cx="9782801" cy="5069160"/>
          </a:xfrm>
        </p:spPr>
        <p:txBody>
          <a:bodyPr/>
          <a:lstStyle/>
          <a:p>
            <a:r>
              <a:rPr lang="en-US" dirty="0" smtClean="0"/>
              <a:t>This derivation is a bit more involved (even for a simple example like this), and will take at least a few slides of algebra.</a:t>
            </a:r>
          </a:p>
          <a:p>
            <a:r>
              <a:rPr lang="en-US" dirty="0" smtClean="0"/>
              <a:t>It’s your choice whether you want to work through the derivation together (it’s like a STEP question).</a:t>
            </a:r>
          </a:p>
          <a:p>
            <a:r>
              <a:rPr lang="en-US" dirty="0" smtClean="0"/>
              <a:t>Let’s first state this result, and then evaluate both results.</a:t>
            </a:r>
          </a:p>
          <a:p>
            <a:endParaRPr lang="en-US" dirty="0"/>
          </a:p>
          <a:p>
            <a:endParaRPr lang="en-US" dirty="0" smtClean="0"/>
          </a:p>
          <a:p>
            <a:endParaRPr lang="en-US" dirty="0"/>
          </a:p>
          <a:p>
            <a:endParaRPr lang="en-US" dirty="0"/>
          </a:p>
          <a:p>
            <a:endParaRPr lang="en-US" dirty="0" smtClean="0"/>
          </a:p>
          <a:p>
            <a:pPr marL="0" indent="0">
              <a:buNone/>
            </a:pPr>
            <a:endParaRPr lang="en-US" dirty="0" smtClean="0"/>
          </a:p>
          <a:p>
            <a:pPr marL="0" indent="0">
              <a:buNone/>
            </a:pPr>
            <a:endParaRPr lang="en-GB" dirty="0"/>
          </a:p>
        </p:txBody>
      </p:sp>
      <p:pic>
        <p:nvPicPr>
          <p:cNvPr id="5" name="Picture 4"/>
          <p:cNvPicPr>
            <a:picLocks noChangeAspect="1"/>
          </p:cNvPicPr>
          <p:nvPr/>
        </p:nvPicPr>
        <p:blipFill>
          <a:blip r:embed="rId2"/>
          <a:stretch>
            <a:fillRect/>
          </a:stretch>
        </p:blipFill>
        <p:spPr>
          <a:xfrm>
            <a:off x="1269876" y="4365104"/>
            <a:ext cx="10369152" cy="1310444"/>
          </a:xfrm>
          <a:prstGeom prst="rect">
            <a:avLst/>
          </a:prstGeom>
        </p:spPr>
      </p:pic>
    </p:spTree>
    <p:extLst>
      <p:ext uri="{BB962C8B-B14F-4D97-AF65-F5344CB8AC3E}">
        <p14:creationId xmlns:p14="http://schemas.microsoft.com/office/powerpoint/2010/main" val="200701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Red-black: Key results.</a:t>
            </a:r>
            <a:endParaRPr lang="en-GB" dirty="0"/>
          </a:p>
        </p:txBody>
      </p:sp>
      <p:pic>
        <p:nvPicPr>
          <p:cNvPr id="7" name="Content Placeholder 6"/>
          <p:cNvPicPr>
            <a:picLocks noGrp="1" noChangeAspect="1"/>
          </p:cNvPicPr>
          <p:nvPr>
            <p:ph idx="1"/>
          </p:nvPr>
        </p:nvPicPr>
        <p:blipFill>
          <a:blip r:embed="rId2"/>
          <a:stretch>
            <a:fillRect/>
          </a:stretch>
        </p:blipFill>
        <p:spPr>
          <a:xfrm>
            <a:off x="1269876" y="1825775"/>
            <a:ext cx="10624525" cy="4123505"/>
          </a:xfrm>
          <a:prstGeom prst="rect">
            <a:avLst/>
          </a:prstGeom>
        </p:spPr>
      </p:pic>
    </p:spTree>
    <p:extLst>
      <p:ext uri="{BB962C8B-B14F-4D97-AF65-F5344CB8AC3E}">
        <p14:creationId xmlns:p14="http://schemas.microsoft.com/office/powerpoint/2010/main" val="177038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7868" y="980728"/>
            <a:ext cx="9073008" cy="5690388"/>
          </a:xfrm>
          <a:prstGeom prst="rect">
            <a:avLst/>
          </a:prstGeom>
        </p:spPr>
      </p:pic>
      <p:sp>
        <p:nvSpPr>
          <p:cNvPr id="3" name="Title 1"/>
          <p:cNvSpPr txBox="1">
            <a:spLocks/>
          </p:cNvSpPr>
          <p:nvPr/>
        </p:nvSpPr>
        <p:spPr>
          <a:xfrm>
            <a:off x="1413892" y="476672"/>
            <a:ext cx="9782801" cy="1239837"/>
          </a:xfrm>
          <a:prstGeom prst="rect">
            <a:avLst/>
          </a:prstGeom>
        </p:spPr>
        <p:txBody>
          <a:bodyPr>
            <a:normAutofit fontScale="975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US" dirty="0" smtClean="0"/>
              <a:t>Population variance, covariance and properties.</a:t>
            </a:r>
            <a:endParaRPr lang="en-GB" dirty="0"/>
          </a:p>
        </p:txBody>
      </p:sp>
    </p:spTree>
    <p:extLst>
      <p:ext uri="{BB962C8B-B14F-4D97-AF65-F5344CB8AC3E}">
        <p14:creationId xmlns:p14="http://schemas.microsoft.com/office/powerpoint/2010/main" val="307308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Red-black: </a:t>
            </a:r>
            <a:r>
              <a:rPr lang="en-US" dirty="0" smtClean="0"/>
              <a:t>Deriving the variance </a:t>
            </a:r>
            <a:r>
              <a:rPr lang="en-US" dirty="0"/>
              <a:t>of the conditional expected profit per unit bet (2.)</a:t>
            </a:r>
            <a:endParaRPr lang="en-GB" dirty="0"/>
          </a:p>
        </p:txBody>
      </p:sp>
      <p:pic>
        <p:nvPicPr>
          <p:cNvPr id="4" name="Content Placeholder 3"/>
          <p:cNvPicPr>
            <a:picLocks noGrp="1" noChangeAspect="1"/>
          </p:cNvPicPr>
          <p:nvPr>
            <p:ph idx="1"/>
          </p:nvPr>
        </p:nvPicPr>
        <p:blipFill>
          <a:blip r:embed="rId2"/>
          <a:stretch>
            <a:fillRect/>
          </a:stretch>
        </p:blipFill>
        <p:spPr>
          <a:xfrm>
            <a:off x="1329164" y="1556792"/>
            <a:ext cx="10311343" cy="4967589"/>
          </a:xfrm>
          <a:prstGeom prst="rect">
            <a:avLst/>
          </a:prstGeom>
        </p:spPr>
      </p:pic>
    </p:spTree>
    <p:extLst>
      <p:ext uri="{BB962C8B-B14F-4D97-AF65-F5344CB8AC3E}">
        <p14:creationId xmlns:p14="http://schemas.microsoft.com/office/powerpoint/2010/main" val="153100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Red-black: Deriving the variance of the conditional expected profit per unit bet (2.)</a:t>
            </a:r>
            <a:endParaRPr lang="en-GB" dirty="0"/>
          </a:p>
        </p:txBody>
      </p:sp>
      <p:pic>
        <p:nvPicPr>
          <p:cNvPr id="6" name="Content Placeholder 5"/>
          <p:cNvPicPr>
            <a:picLocks noGrp="1" noChangeAspect="1"/>
          </p:cNvPicPr>
          <p:nvPr>
            <p:ph idx="1"/>
          </p:nvPr>
        </p:nvPicPr>
        <p:blipFill>
          <a:blip r:embed="rId2"/>
          <a:stretch>
            <a:fillRect/>
          </a:stretch>
        </p:blipFill>
        <p:spPr>
          <a:xfrm>
            <a:off x="1341884" y="1484784"/>
            <a:ext cx="10513169" cy="5008046"/>
          </a:xfrm>
          <a:prstGeom prst="rect">
            <a:avLst/>
          </a:prstGeom>
        </p:spPr>
      </p:pic>
    </p:spTree>
    <p:extLst>
      <p:ext uri="{BB962C8B-B14F-4D97-AF65-F5344CB8AC3E}">
        <p14:creationId xmlns:p14="http://schemas.microsoft.com/office/powerpoint/2010/main" val="26056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5940" y="1644501"/>
            <a:ext cx="7704856" cy="4905577"/>
          </a:xfrm>
          <a:prstGeom prst="rect">
            <a:avLst/>
          </a:prstGeom>
        </p:spPr>
      </p:pic>
      <p:sp>
        <p:nvSpPr>
          <p:cNvPr id="3" name="Title 1"/>
          <p:cNvSpPr txBox="1">
            <a:spLocks/>
          </p:cNvSpPr>
          <p:nvPr/>
        </p:nvSpPr>
        <p:spPr>
          <a:xfrm>
            <a:off x="1341884" y="404664"/>
            <a:ext cx="9782801" cy="1239837"/>
          </a:xfrm>
          <a:prstGeom prst="rect">
            <a:avLst/>
          </a:prstGeom>
        </p:spPr>
        <p:txBody>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en-US" dirty="0" smtClean="0"/>
              <a:t>Red-black: Deriving the variance of the conditional expected profit per unit bet (2.)</a:t>
            </a:r>
            <a:endParaRPr lang="en-GB" dirty="0"/>
          </a:p>
        </p:txBody>
      </p:sp>
    </p:spTree>
    <p:extLst>
      <p:ext uri="{BB962C8B-B14F-4D97-AF65-F5344CB8AC3E}">
        <p14:creationId xmlns:p14="http://schemas.microsoft.com/office/powerpoint/2010/main" val="170682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Red-black: Deriving the variance of the conditional expected profit per unit bet (2.)</a:t>
            </a:r>
            <a:endParaRPr lang="en-GB" dirty="0"/>
          </a:p>
        </p:txBody>
      </p:sp>
      <p:pic>
        <p:nvPicPr>
          <p:cNvPr id="4" name="Content Placeholder 3"/>
          <p:cNvPicPr>
            <a:picLocks noGrp="1" noChangeAspect="1"/>
          </p:cNvPicPr>
          <p:nvPr>
            <p:ph idx="1"/>
          </p:nvPr>
        </p:nvPicPr>
        <p:blipFill>
          <a:blip r:embed="rId2"/>
          <a:stretch>
            <a:fillRect/>
          </a:stretch>
        </p:blipFill>
        <p:spPr>
          <a:xfrm>
            <a:off x="1962197" y="1444657"/>
            <a:ext cx="9045277" cy="5159999"/>
          </a:xfrm>
          <a:prstGeom prst="rect">
            <a:avLst/>
          </a:prstGeom>
        </p:spPr>
      </p:pic>
    </p:spTree>
    <p:extLst>
      <p:ext uri="{BB962C8B-B14F-4D97-AF65-F5344CB8AC3E}">
        <p14:creationId xmlns:p14="http://schemas.microsoft.com/office/powerpoint/2010/main" val="200930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endParaRPr lang="en-GB" dirty="0" smtClean="0"/>
          </a:p>
          <a:p>
            <a:pPr algn="ctr"/>
            <a:endParaRPr lang="en-GB" dirty="0"/>
          </a:p>
          <a:p>
            <a:pPr algn="ctr"/>
            <a:endParaRPr lang="en-GB" dirty="0" smtClean="0"/>
          </a:p>
          <a:p>
            <a:pPr marL="0" indent="0" algn="ctr">
              <a:buNone/>
            </a:pPr>
            <a:r>
              <a:rPr lang="en-GB" sz="4400" b="1" dirty="0" smtClean="0"/>
              <a:t>PART I - Preliminaries</a:t>
            </a:r>
            <a:endParaRPr lang="en-GB" sz="4400" b="1" dirty="0"/>
          </a:p>
        </p:txBody>
      </p:sp>
    </p:spTree>
    <p:extLst>
      <p:ext uri="{BB962C8B-B14F-4D97-AF65-F5344CB8AC3E}">
        <p14:creationId xmlns:p14="http://schemas.microsoft.com/office/powerpoint/2010/main" val="168771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Red-black: Deriving the variance of the conditional expected profit per unit bet (2.)</a:t>
            </a:r>
            <a:endParaRPr lang="en-GB" dirty="0"/>
          </a:p>
        </p:txBody>
      </p:sp>
      <p:pic>
        <p:nvPicPr>
          <p:cNvPr id="4" name="Content Placeholder 3"/>
          <p:cNvPicPr>
            <a:picLocks noGrp="1" noChangeAspect="1"/>
          </p:cNvPicPr>
          <p:nvPr>
            <p:ph idx="1"/>
          </p:nvPr>
        </p:nvPicPr>
        <p:blipFill>
          <a:blip r:embed="rId3"/>
          <a:stretch>
            <a:fillRect/>
          </a:stretch>
        </p:blipFill>
        <p:spPr>
          <a:xfrm>
            <a:off x="1576455" y="1484784"/>
            <a:ext cx="8208912" cy="5098998"/>
          </a:xfrm>
          <a:prstGeom prst="rect">
            <a:avLst/>
          </a:prstGeom>
        </p:spPr>
      </p:pic>
    </p:spTree>
    <p:extLst>
      <p:ext uri="{BB962C8B-B14F-4D97-AF65-F5344CB8AC3E}">
        <p14:creationId xmlns:p14="http://schemas.microsoft.com/office/powerpoint/2010/main" val="200299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Properties of the variance of the conditional expected profit per unit bet (2.)</a:t>
            </a:r>
            <a:endParaRPr lang="en-GB" dirty="0"/>
          </a:p>
        </p:txBody>
      </p:sp>
      <p:sp>
        <p:nvSpPr>
          <p:cNvPr id="3" name="Content Placeholder 2"/>
          <p:cNvSpPr>
            <a:spLocks noGrp="1"/>
          </p:cNvSpPr>
          <p:nvPr>
            <p:ph idx="1"/>
          </p:nvPr>
        </p:nvSpPr>
        <p:spPr/>
        <p:txBody>
          <a:bodyPr/>
          <a:lstStyle/>
          <a:p>
            <a:r>
              <a:rPr lang="en-GB" dirty="0" smtClean="0"/>
              <a:t>If you were keeping on your toes, you may notice that we have not explicitly shown that the variance of the conditional expected profit per unit bet:</a:t>
            </a:r>
          </a:p>
          <a:p>
            <a:pPr lvl="1"/>
            <a:r>
              <a:rPr lang="en-GB" dirty="0" smtClean="0"/>
              <a:t>Lies in the interval [0,1) for n = 0,…,52.</a:t>
            </a:r>
          </a:p>
          <a:p>
            <a:pPr lvl="1"/>
            <a:r>
              <a:rPr lang="en-GB" dirty="0" smtClean="0"/>
              <a:t>Is increasing as the number of cards seen, n, increases.</a:t>
            </a:r>
          </a:p>
          <a:p>
            <a:r>
              <a:rPr lang="en-GB" dirty="0" smtClean="0"/>
              <a:t>We will get a feel for this using some numerical methods, but for now:</a:t>
            </a:r>
          </a:p>
          <a:p>
            <a:r>
              <a:rPr lang="en-GB" b="1" dirty="0" smtClean="0"/>
              <a:t>Can you use the tools you already have at your disposal to show this explicitly in an algebraic form?</a:t>
            </a:r>
          </a:p>
          <a:p>
            <a:pPr marL="0" indent="0">
              <a:buNone/>
            </a:pPr>
            <a:endParaRPr lang="en-GB" dirty="0" smtClean="0"/>
          </a:p>
        </p:txBody>
      </p:sp>
    </p:spTree>
    <p:extLst>
      <p:ext uri="{BB962C8B-B14F-4D97-AF65-F5344CB8AC3E}">
        <p14:creationId xmlns:p14="http://schemas.microsoft.com/office/powerpoint/2010/main" val="183929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Properties of the variance of the conditional expected profit per unit bet (2.)</a:t>
            </a:r>
          </a:p>
        </p:txBody>
      </p:sp>
      <p:pic>
        <p:nvPicPr>
          <p:cNvPr id="9" name="Content Placeholder 8"/>
          <p:cNvPicPr>
            <a:picLocks noGrp="1" noChangeAspect="1"/>
          </p:cNvPicPr>
          <p:nvPr>
            <p:ph idx="1"/>
          </p:nvPr>
        </p:nvPicPr>
        <p:blipFill>
          <a:blip r:embed="rId2"/>
          <a:stretch>
            <a:fillRect/>
          </a:stretch>
        </p:blipFill>
        <p:spPr>
          <a:xfrm>
            <a:off x="1611059" y="1442594"/>
            <a:ext cx="9306222" cy="5179715"/>
          </a:xfrm>
          <a:prstGeom prst="rect">
            <a:avLst/>
          </a:prstGeom>
        </p:spPr>
      </p:pic>
    </p:spTree>
    <p:extLst>
      <p:ext uri="{BB962C8B-B14F-4D97-AF65-F5344CB8AC3E}">
        <p14:creationId xmlns:p14="http://schemas.microsoft.com/office/powerpoint/2010/main" val="268282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Red-black: Developing intuition for the algebra.</a:t>
            </a:r>
            <a:endParaRPr lang="en-GB" dirty="0"/>
          </a:p>
        </p:txBody>
      </p:sp>
      <p:sp>
        <p:nvSpPr>
          <p:cNvPr id="3" name="Content Placeholder 2"/>
          <p:cNvSpPr>
            <a:spLocks noGrp="1"/>
          </p:cNvSpPr>
          <p:nvPr>
            <p:ph idx="1"/>
          </p:nvPr>
        </p:nvSpPr>
        <p:spPr>
          <a:xfrm>
            <a:off x="1593436" y="1600200"/>
            <a:ext cx="9782801" cy="4997152"/>
          </a:xfrm>
        </p:spPr>
        <p:txBody>
          <a:bodyPr>
            <a:normAutofit fontScale="77500" lnSpcReduction="20000"/>
          </a:bodyPr>
          <a:lstStyle/>
          <a:p>
            <a:r>
              <a:rPr lang="en-US" dirty="0" smtClean="0"/>
              <a:t>To develop some visual and numerical intuitions for what is going on:</a:t>
            </a:r>
            <a:endParaRPr lang="en-GB" dirty="0" smtClean="0"/>
          </a:p>
          <a:p>
            <a:r>
              <a:rPr lang="en-US" dirty="0" smtClean="0"/>
              <a:t>Plot the probability mass function of the </a:t>
            </a:r>
            <a:r>
              <a:rPr lang="en-US" i="1" dirty="0" smtClean="0"/>
              <a:t>profit per unit bet.</a:t>
            </a:r>
          </a:p>
          <a:p>
            <a:r>
              <a:rPr lang="en-US" dirty="0" smtClean="0"/>
              <a:t>Compute </a:t>
            </a:r>
            <a:r>
              <a:rPr lang="en-US" dirty="0" err="1" smtClean="0"/>
              <a:t>realisations</a:t>
            </a:r>
            <a:r>
              <a:rPr lang="en-US" dirty="0" smtClean="0"/>
              <a:t> of sequence of </a:t>
            </a:r>
            <a:r>
              <a:rPr lang="en-US" i="1" dirty="0" smtClean="0"/>
              <a:t>conditional expected profit per unit bet </a:t>
            </a:r>
            <a:r>
              <a:rPr lang="en-US" i="1" dirty="0" err="1" smtClean="0"/>
              <a:t>r.v.s</a:t>
            </a:r>
            <a:r>
              <a:rPr lang="en-US" i="1" dirty="0" smtClean="0"/>
              <a:t>. </a:t>
            </a:r>
            <a:r>
              <a:rPr lang="en-US" dirty="0" smtClean="0"/>
              <a:t>for N = 4 </a:t>
            </a:r>
            <a:r>
              <a:rPr lang="en-US" u="sng" dirty="0" smtClean="0"/>
              <a:t>using pen and paper.</a:t>
            </a:r>
          </a:p>
          <a:p>
            <a:r>
              <a:rPr lang="en-US" dirty="0" smtClean="0"/>
              <a:t>This to get </a:t>
            </a:r>
            <a:r>
              <a:rPr lang="en-US" dirty="0"/>
              <a:t>a numerical feel for the </a:t>
            </a:r>
            <a:r>
              <a:rPr lang="en-US" i="1" dirty="0"/>
              <a:t>conditional expected profit per unit bet </a:t>
            </a:r>
            <a:r>
              <a:rPr lang="en-US" i="1" dirty="0" err="1"/>
              <a:t>r.v</a:t>
            </a:r>
            <a:r>
              <a:rPr lang="en-US" i="1" dirty="0"/>
              <a:t>.</a:t>
            </a:r>
            <a:r>
              <a:rPr lang="en-US" dirty="0"/>
              <a:t> based on a sequence of observed card labels; and </a:t>
            </a:r>
            <a:r>
              <a:rPr lang="en-US" b="1" dirty="0"/>
              <a:t>how this can be used to inform betting </a:t>
            </a:r>
            <a:r>
              <a:rPr lang="en-US" b="1" dirty="0" err="1"/>
              <a:t>behaviour</a:t>
            </a:r>
            <a:r>
              <a:rPr lang="en-US" b="1" dirty="0" smtClean="0"/>
              <a:t>.</a:t>
            </a:r>
          </a:p>
          <a:p>
            <a:r>
              <a:rPr lang="en-US" b="1" dirty="0" smtClean="0"/>
              <a:t>Now go through the </a:t>
            </a:r>
            <a:r>
              <a:rPr lang="en-US" b="1" dirty="0" err="1" smtClean="0"/>
              <a:t>Colab</a:t>
            </a:r>
            <a:r>
              <a:rPr lang="en-US" b="1" dirty="0" smtClean="0"/>
              <a:t> Notebook “Red-black statistical analysis” for the case N=52. </a:t>
            </a:r>
            <a:endParaRPr lang="en-US" u="sng" dirty="0" smtClean="0"/>
          </a:p>
          <a:p>
            <a:r>
              <a:rPr lang="en-US" dirty="0" smtClean="0"/>
              <a:t>Plot the </a:t>
            </a:r>
            <a:r>
              <a:rPr lang="en-US" i="1" dirty="0" smtClean="0"/>
              <a:t>variance</a:t>
            </a:r>
            <a:r>
              <a:rPr lang="en-US" dirty="0" smtClean="0"/>
              <a:t> of the conditional expected profit per unit bet as a function of n, using a symbolic computing package.</a:t>
            </a:r>
          </a:p>
          <a:p>
            <a:r>
              <a:rPr lang="en-US" dirty="0" smtClean="0"/>
              <a:t>The primary results of interest you need to bear in mind are the </a:t>
            </a:r>
            <a:r>
              <a:rPr lang="en-US" i="1" dirty="0" smtClean="0"/>
              <a:t>mean </a:t>
            </a:r>
            <a:r>
              <a:rPr lang="en-US" dirty="0" smtClean="0"/>
              <a:t>and </a:t>
            </a:r>
            <a:r>
              <a:rPr lang="en-US" i="1" dirty="0" smtClean="0"/>
              <a:t>variance of the conditional expected profit per unit bet. </a:t>
            </a:r>
          </a:p>
          <a:p>
            <a:r>
              <a:rPr lang="en-US" dirty="0" smtClean="0"/>
              <a:t>Because these are the tools which are used to state the </a:t>
            </a:r>
            <a:r>
              <a:rPr lang="en-US" i="1" dirty="0" smtClean="0"/>
              <a:t>fundamental theorem of card counting.</a:t>
            </a:r>
            <a:endParaRPr lang="en-US" dirty="0" smtClean="0"/>
          </a:p>
        </p:txBody>
      </p:sp>
    </p:spTree>
    <p:extLst>
      <p:ext uri="{BB962C8B-B14F-4D97-AF65-F5344CB8AC3E}">
        <p14:creationId xmlns:p14="http://schemas.microsoft.com/office/powerpoint/2010/main" val="110442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22004" y="1628800"/>
            <a:ext cx="7465456" cy="4656369"/>
          </a:xfrm>
          <a:prstGeom prst="rect">
            <a:avLst/>
          </a:prstGeom>
        </p:spPr>
      </p:pic>
      <p:pic>
        <p:nvPicPr>
          <p:cNvPr id="5" name="Picture 4"/>
          <p:cNvPicPr>
            <a:picLocks noChangeAspect="1"/>
          </p:cNvPicPr>
          <p:nvPr/>
        </p:nvPicPr>
        <p:blipFill>
          <a:blip r:embed="rId3"/>
          <a:stretch>
            <a:fillRect/>
          </a:stretch>
        </p:blipFill>
        <p:spPr>
          <a:xfrm>
            <a:off x="1485900" y="957566"/>
            <a:ext cx="10225136" cy="671234"/>
          </a:xfrm>
          <a:prstGeom prst="rect">
            <a:avLst/>
          </a:prstGeom>
        </p:spPr>
      </p:pic>
    </p:spTree>
    <p:extLst>
      <p:ext uri="{BB962C8B-B14F-4D97-AF65-F5344CB8AC3E}">
        <p14:creationId xmlns:p14="http://schemas.microsoft.com/office/powerpoint/2010/main" val="17596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Probability mass function of the conditional expected profit per unit bet.</a:t>
            </a:r>
            <a:endParaRPr lang="en-GB" dirty="0"/>
          </a:p>
        </p:txBody>
      </p:sp>
      <p:pic>
        <p:nvPicPr>
          <p:cNvPr id="6" name="Content Placeholder 5"/>
          <p:cNvPicPr>
            <a:picLocks noGrp="1" noChangeAspect="1"/>
          </p:cNvPicPr>
          <p:nvPr>
            <p:ph idx="1"/>
          </p:nvPr>
        </p:nvPicPr>
        <p:blipFill>
          <a:blip r:embed="rId2"/>
          <a:stretch>
            <a:fillRect/>
          </a:stretch>
        </p:blipFill>
        <p:spPr>
          <a:xfrm>
            <a:off x="1593436" y="1628800"/>
            <a:ext cx="10189608" cy="749610"/>
          </a:xfrm>
          <a:prstGeom prst="rect">
            <a:avLst/>
          </a:prstGeom>
        </p:spPr>
      </p:pic>
      <p:pic>
        <p:nvPicPr>
          <p:cNvPr id="8" name="Picture 7"/>
          <p:cNvPicPr>
            <a:picLocks noChangeAspect="1"/>
          </p:cNvPicPr>
          <p:nvPr/>
        </p:nvPicPr>
        <p:blipFill>
          <a:blip r:embed="rId3"/>
          <a:stretch>
            <a:fillRect/>
          </a:stretch>
        </p:blipFill>
        <p:spPr>
          <a:xfrm>
            <a:off x="2710036" y="2380682"/>
            <a:ext cx="6764959" cy="4318640"/>
          </a:xfrm>
          <a:prstGeom prst="rect">
            <a:avLst/>
          </a:prstGeom>
        </p:spPr>
      </p:pic>
    </p:spTree>
    <p:extLst>
      <p:ext uri="{BB962C8B-B14F-4D97-AF65-F5344CB8AC3E}">
        <p14:creationId xmlns:p14="http://schemas.microsoft.com/office/powerpoint/2010/main" val="146175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Probability mass function of the conditional expected profit per unit bet.</a:t>
            </a:r>
          </a:p>
        </p:txBody>
      </p:sp>
      <p:pic>
        <p:nvPicPr>
          <p:cNvPr id="4" name="Content Placeholder 3"/>
          <p:cNvPicPr>
            <a:picLocks noGrp="1" noChangeAspect="1"/>
          </p:cNvPicPr>
          <p:nvPr>
            <p:ph idx="1"/>
          </p:nvPr>
        </p:nvPicPr>
        <p:blipFill>
          <a:blip r:embed="rId2"/>
          <a:stretch>
            <a:fillRect/>
          </a:stretch>
        </p:blipFill>
        <p:spPr>
          <a:xfrm>
            <a:off x="1593436" y="1628800"/>
            <a:ext cx="10003969" cy="766588"/>
          </a:xfrm>
          <a:prstGeom prst="rect">
            <a:avLst/>
          </a:prstGeom>
        </p:spPr>
      </p:pic>
      <p:pic>
        <p:nvPicPr>
          <p:cNvPr id="5" name="Picture 4"/>
          <p:cNvPicPr>
            <a:picLocks noChangeAspect="1"/>
          </p:cNvPicPr>
          <p:nvPr/>
        </p:nvPicPr>
        <p:blipFill>
          <a:blip r:embed="rId3"/>
          <a:stretch>
            <a:fillRect/>
          </a:stretch>
        </p:blipFill>
        <p:spPr>
          <a:xfrm>
            <a:off x="3316484" y="2395388"/>
            <a:ext cx="6336704" cy="4188895"/>
          </a:xfrm>
          <a:prstGeom prst="rect">
            <a:avLst/>
          </a:prstGeom>
        </p:spPr>
      </p:pic>
    </p:spTree>
    <p:extLst>
      <p:ext uri="{BB962C8B-B14F-4D97-AF65-F5344CB8AC3E}">
        <p14:creationId xmlns:p14="http://schemas.microsoft.com/office/powerpoint/2010/main" val="337466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Probability mass function of the conditional expected profit per unit bet.</a:t>
            </a:r>
          </a:p>
        </p:txBody>
      </p:sp>
      <p:pic>
        <p:nvPicPr>
          <p:cNvPr id="5" name="Picture 4"/>
          <p:cNvPicPr>
            <a:picLocks noChangeAspect="1"/>
          </p:cNvPicPr>
          <p:nvPr/>
        </p:nvPicPr>
        <p:blipFill>
          <a:blip r:embed="rId2"/>
          <a:stretch>
            <a:fillRect/>
          </a:stretch>
        </p:blipFill>
        <p:spPr>
          <a:xfrm>
            <a:off x="2710036" y="2312100"/>
            <a:ext cx="6925088" cy="4095190"/>
          </a:xfrm>
          <a:prstGeom prst="rect">
            <a:avLst/>
          </a:prstGeom>
        </p:spPr>
      </p:pic>
      <p:pic>
        <p:nvPicPr>
          <p:cNvPr id="7" name="Content Placeholder 6"/>
          <p:cNvPicPr>
            <a:picLocks noGrp="1" noChangeAspect="1"/>
          </p:cNvPicPr>
          <p:nvPr>
            <p:ph idx="1"/>
          </p:nvPr>
        </p:nvPicPr>
        <p:blipFill>
          <a:blip r:embed="rId3"/>
          <a:stretch>
            <a:fillRect/>
          </a:stretch>
        </p:blipFill>
        <p:spPr>
          <a:xfrm>
            <a:off x="1593436" y="1417637"/>
            <a:ext cx="9625264" cy="748254"/>
          </a:xfrm>
          <a:prstGeom prst="rect">
            <a:avLst/>
          </a:prstGeom>
        </p:spPr>
      </p:pic>
    </p:spTree>
    <p:extLst>
      <p:ext uri="{BB962C8B-B14F-4D97-AF65-F5344CB8AC3E}">
        <p14:creationId xmlns:p14="http://schemas.microsoft.com/office/powerpoint/2010/main" val="7562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Probability mass function of the conditional expected profit per unit bet.</a:t>
            </a:r>
          </a:p>
        </p:txBody>
      </p:sp>
      <p:pic>
        <p:nvPicPr>
          <p:cNvPr id="5" name="Content Placeholder 4"/>
          <p:cNvPicPr>
            <a:picLocks noGrp="1" noChangeAspect="1"/>
          </p:cNvPicPr>
          <p:nvPr>
            <p:ph idx="1"/>
          </p:nvPr>
        </p:nvPicPr>
        <p:blipFill>
          <a:blip r:embed="rId2"/>
          <a:stretch>
            <a:fillRect/>
          </a:stretch>
        </p:blipFill>
        <p:spPr>
          <a:xfrm>
            <a:off x="1593436" y="1417636"/>
            <a:ext cx="10019249" cy="787227"/>
          </a:xfrm>
          <a:prstGeom prst="rect">
            <a:avLst/>
          </a:prstGeom>
        </p:spPr>
      </p:pic>
      <p:pic>
        <p:nvPicPr>
          <p:cNvPr id="6" name="Picture 5"/>
          <p:cNvPicPr>
            <a:picLocks noChangeAspect="1"/>
          </p:cNvPicPr>
          <p:nvPr/>
        </p:nvPicPr>
        <p:blipFill>
          <a:blip r:embed="rId3"/>
          <a:stretch>
            <a:fillRect/>
          </a:stretch>
        </p:blipFill>
        <p:spPr>
          <a:xfrm>
            <a:off x="2638028" y="2204863"/>
            <a:ext cx="6898318" cy="4396412"/>
          </a:xfrm>
          <a:prstGeom prst="rect">
            <a:avLst/>
          </a:prstGeom>
        </p:spPr>
      </p:pic>
    </p:spTree>
    <p:extLst>
      <p:ext uri="{BB962C8B-B14F-4D97-AF65-F5344CB8AC3E}">
        <p14:creationId xmlns:p14="http://schemas.microsoft.com/office/powerpoint/2010/main" val="226025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Probability mass function of the conditional expected profit per unit bet.</a:t>
            </a:r>
          </a:p>
        </p:txBody>
      </p:sp>
      <p:pic>
        <p:nvPicPr>
          <p:cNvPr id="4" name="Content Placeholder 3"/>
          <p:cNvPicPr>
            <a:picLocks noGrp="1" noChangeAspect="1"/>
          </p:cNvPicPr>
          <p:nvPr>
            <p:ph idx="1"/>
          </p:nvPr>
        </p:nvPicPr>
        <p:blipFill>
          <a:blip r:embed="rId2"/>
          <a:stretch>
            <a:fillRect/>
          </a:stretch>
        </p:blipFill>
        <p:spPr>
          <a:xfrm>
            <a:off x="1593436" y="1556792"/>
            <a:ext cx="9518558" cy="720080"/>
          </a:xfrm>
          <a:prstGeom prst="rect">
            <a:avLst/>
          </a:prstGeom>
        </p:spPr>
      </p:pic>
      <p:pic>
        <p:nvPicPr>
          <p:cNvPr id="5" name="Picture 4"/>
          <p:cNvPicPr>
            <a:picLocks noChangeAspect="1"/>
          </p:cNvPicPr>
          <p:nvPr/>
        </p:nvPicPr>
        <p:blipFill>
          <a:blip r:embed="rId3"/>
          <a:stretch>
            <a:fillRect/>
          </a:stretch>
        </p:blipFill>
        <p:spPr>
          <a:xfrm>
            <a:off x="2566020" y="2169393"/>
            <a:ext cx="7396843" cy="4503069"/>
          </a:xfrm>
          <a:prstGeom prst="rect">
            <a:avLst/>
          </a:prstGeom>
        </p:spPr>
      </p:pic>
    </p:spTree>
    <p:extLst>
      <p:ext uri="{BB962C8B-B14F-4D97-AF65-F5344CB8AC3E}">
        <p14:creationId xmlns:p14="http://schemas.microsoft.com/office/powerpoint/2010/main" val="420726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Preliminaries.</a:t>
            </a:r>
            <a:endParaRPr lang="en-GB" dirty="0"/>
          </a:p>
        </p:txBody>
      </p:sp>
      <p:sp>
        <p:nvSpPr>
          <p:cNvPr id="3" name="Content Placeholder 2"/>
          <p:cNvSpPr>
            <a:spLocks noGrp="1"/>
          </p:cNvSpPr>
          <p:nvPr>
            <p:ph idx="1"/>
          </p:nvPr>
        </p:nvSpPr>
        <p:spPr/>
        <p:txBody>
          <a:bodyPr/>
          <a:lstStyle/>
          <a:p>
            <a:r>
              <a:rPr lang="en-GB" dirty="0" smtClean="0"/>
              <a:t>The primary focus the presentation is HI-LO card counting (a class of advantage strategy).</a:t>
            </a:r>
          </a:p>
          <a:p>
            <a:r>
              <a:rPr lang="en-GB" dirty="0" smtClean="0"/>
              <a:t>However, it is necessary to appreciate what came before HI-LO card counting as reference points to better understand the class of strategy HI-LO card counting is.</a:t>
            </a:r>
          </a:p>
          <a:p>
            <a:r>
              <a:rPr lang="en-GB" dirty="0" smtClean="0"/>
              <a:t>To that end we need to look at the following concepts:</a:t>
            </a:r>
          </a:p>
          <a:p>
            <a:pPr lvl="1"/>
            <a:r>
              <a:rPr lang="en-GB" dirty="0" smtClean="0"/>
              <a:t>Expected value.</a:t>
            </a:r>
          </a:p>
          <a:p>
            <a:pPr lvl="1"/>
            <a:r>
              <a:rPr lang="en-GB" dirty="0" smtClean="0"/>
              <a:t>Laws of Large Numbers.</a:t>
            </a:r>
          </a:p>
          <a:p>
            <a:pPr lvl="1"/>
            <a:r>
              <a:rPr lang="en-GB" dirty="0" smtClean="0"/>
              <a:t>Basic Strategy.</a:t>
            </a:r>
          </a:p>
          <a:p>
            <a:pPr lvl="1"/>
            <a:r>
              <a:rPr lang="en-GB" dirty="0" smtClean="0"/>
              <a:t>House Edge.</a:t>
            </a:r>
          </a:p>
        </p:txBody>
      </p:sp>
    </p:spTree>
    <p:extLst>
      <p:ext uri="{BB962C8B-B14F-4D97-AF65-F5344CB8AC3E}">
        <p14:creationId xmlns:p14="http://schemas.microsoft.com/office/powerpoint/2010/main" val="50776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916" y="116632"/>
            <a:ext cx="9782801" cy="1239837"/>
          </a:xfrm>
        </p:spPr>
        <p:txBody>
          <a:bodyPr>
            <a:normAutofit/>
          </a:bodyPr>
          <a:lstStyle/>
          <a:p>
            <a:r>
              <a:rPr lang="en-GB" sz="2800" dirty="0" smtClean="0"/>
              <a:t>Variance of the conditional expected profit per unit bet, as function of cards seen, n; for deck size N = 52 cards.</a:t>
            </a:r>
            <a:endParaRPr lang="en-GB" sz="2800" dirty="0"/>
          </a:p>
        </p:txBody>
      </p:sp>
      <p:pic>
        <p:nvPicPr>
          <p:cNvPr id="4" name="Content Placeholder 3"/>
          <p:cNvPicPr>
            <a:picLocks noGrp="1" noChangeAspect="1"/>
          </p:cNvPicPr>
          <p:nvPr>
            <p:ph idx="1"/>
          </p:nvPr>
        </p:nvPicPr>
        <p:blipFill>
          <a:blip r:embed="rId2"/>
          <a:stretch>
            <a:fillRect/>
          </a:stretch>
        </p:blipFill>
        <p:spPr>
          <a:xfrm>
            <a:off x="2453284" y="1556792"/>
            <a:ext cx="8136064" cy="4570258"/>
          </a:xfrm>
          <a:prstGeom prst="rect">
            <a:avLst/>
          </a:prstGeom>
        </p:spPr>
      </p:pic>
    </p:spTree>
    <p:extLst>
      <p:ext uri="{BB962C8B-B14F-4D97-AF65-F5344CB8AC3E}">
        <p14:creationId xmlns:p14="http://schemas.microsoft.com/office/powerpoint/2010/main" val="415217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1"/>
            <a:ext cx="9782801" cy="1162968"/>
          </a:xfrm>
        </p:spPr>
        <p:txBody>
          <a:bodyPr>
            <a:normAutofit/>
          </a:bodyPr>
          <a:lstStyle/>
          <a:p>
            <a:r>
              <a:rPr lang="en-GB" sz="2800" dirty="0" smtClean="0"/>
              <a:t>Plot of variance </a:t>
            </a:r>
            <a:r>
              <a:rPr lang="en-GB" sz="2800" dirty="0"/>
              <a:t>of the conditional expected profit per unit bet, as function of cards seen, n; for deck size N = 52 cards.</a:t>
            </a:r>
          </a:p>
        </p:txBody>
      </p:sp>
      <p:sp>
        <p:nvSpPr>
          <p:cNvPr id="5" name="Content Placeholder 4"/>
          <p:cNvSpPr>
            <a:spLocks noGrp="1"/>
          </p:cNvSpPr>
          <p:nvPr>
            <p:ph idx="1"/>
          </p:nvPr>
        </p:nvSpPr>
        <p:spPr/>
        <p:txBody>
          <a:bodyPr>
            <a:normAutofit fontScale="92500" lnSpcReduction="10000"/>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pPr marL="0" indent="0">
              <a:buNone/>
            </a:pPr>
            <a:endParaRPr lang="en-GB" dirty="0" smtClean="0"/>
          </a:p>
          <a:p>
            <a:r>
              <a:rPr lang="en-GB" sz="1800" dirty="0" smtClean="0"/>
              <a:t>Note that this figure and the next only make sense for discrete values of cards seen, so it should really be a step function. Laziness at interfacing with Mathematica wins out this time…</a:t>
            </a:r>
            <a:endParaRPr lang="en-GB" sz="1800" dirty="0"/>
          </a:p>
        </p:txBody>
      </p:sp>
      <p:pic>
        <p:nvPicPr>
          <p:cNvPr id="6" name="Content Placeholder 3"/>
          <p:cNvPicPr>
            <a:picLocks noChangeAspect="1"/>
          </p:cNvPicPr>
          <p:nvPr/>
        </p:nvPicPr>
        <p:blipFill>
          <a:blip r:embed="rId3"/>
          <a:stretch>
            <a:fillRect/>
          </a:stretch>
        </p:blipFill>
        <p:spPr>
          <a:xfrm>
            <a:off x="1897884" y="1556792"/>
            <a:ext cx="9173903" cy="3894985"/>
          </a:xfrm>
          <a:prstGeom prst="rect">
            <a:avLst/>
          </a:prstGeom>
        </p:spPr>
      </p:pic>
    </p:spTree>
    <p:extLst>
      <p:ext uri="{BB962C8B-B14F-4D97-AF65-F5344CB8AC3E}">
        <p14:creationId xmlns:p14="http://schemas.microsoft.com/office/powerpoint/2010/main" val="32912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smtClean="0"/>
              <a:t>Plot of the derivative of the variance of the conditional expected profit per unit bet as function of number of cards seen, n; deck-size N=52.</a:t>
            </a:r>
            <a:endParaRPr lang="en-GB" sz="2800" dirty="0"/>
          </a:p>
        </p:txBody>
      </p:sp>
      <p:sp>
        <p:nvSpPr>
          <p:cNvPr id="5" name="Content Placeholder 4"/>
          <p:cNvSpPr>
            <a:spLocks noGrp="1"/>
          </p:cNvSpPr>
          <p:nvPr>
            <p:ph idx="1"/>
          </p:nvPr>
        </p:nvSpPr>
        <p:spPr>
          <a:xfrm>
            <a:off x="1593436" y="1556792"/>
            <a:ext cx="9782801" cy="4572000"/>
          </a:xfrm>
        </p:spPr>
        <p:txBody>
          <a:bodyPr>
            <a:normAutofit/>
          </a:bodyPr>
          <a:lstStyle/>
          <a:p>
            <a:endParaRPr lang="en-GB" dirty="0" smtClean="0"/>
          </a:p>
          <a:p>
            <a:endParaRPr lang="en-GB" dirty="0" smtClean="0"/>
          </a:p>
          <a:p>
            <a:endParaRPr lang="en-GB" dirty="0"/>
          </a:p>
          <a:p>
            <a:endParaRPr lang="en-GB" dirty="0" smtClean="0"/>
          </a:p>
          <a:p>
            <a:endParaRPr lang="en-GB" dirty="0"/>
          </a:p>
          <a:p>
            <a:endParaRPr lang="en-GB" dirty="0" smtClean="0"/>
          </a:p>
          <a:p>
            <a:endParaRPr lang="en-GB" dirty="0" smtClean="0"/>
          </a:p>
          <a:p>
            <a:pPr marL="0" indent="0">
              <a:buNone/>
            </a:pPr>
            <a:endParaRPr lang="en-GB" dirty="0"/>
          </a:p>
          <a:p>
            <a:endParaRPr lang="en-GB" dirty="0" smtClean="0"/>
          </a:p>
          <a:p>
            <a:endParaRPr lang="en-GB" dirty="0"/>
          </a:p>
          <a:p>
            <a:endParaRPr lang="en-GB" dirty="0" smtClean="0"/>
          </a:p>
          <a:p>
            <a:endParaRPr lang="en-GB" dirty="0"/>
          </a:p>
          <a:p>
            <a:endParaRPr lang="en-GB" dirty="0" smtClean="0"/>
          </a:p>
          <a:p>
            <a:endParaRPr lang="en-GB" dirty="0"/>
          </a:p>
        </p:txBody>
      </p:sp>
      <p:pic>
        <p:nvPicPr>
          <p:cNvPr id="7" name="Content Placeholder 3"/>
          <p:cNvPicPr>
            <a:picLocks noChangeAspect="1"/>
          </p:cNvPicPr>
          <p:nvPr/>
        </p:nvPicPr>
        <p:blipFill>
          <a:blip r:embed="rId2"/>
          <a:stretch>
            <a:fillRect/>
          </a:stretch>
        </p:blipFill>
        <p:spPr>
          <a:xfrm>
            <a:off x="2074068" y="1441186"/>
            <a:ext cx="8821535" cy="4870222"/>
          </a:xfrm>
          <a:prstGeom prst="rect">
            <a:avLst/>
          </a:prstGeom>
        </p:spPr>
      </p:pic>
    </p:spTree>
    <p:extLst>
      <p:ext uri="{BB962C8B-B14F-4D97-AF65-F5344CB8AC3E}">
        <p14:creationId xmlns:p14="http://schemas.microsoft.com/office/powerpoint/2010/main" val="3229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Red-black: Cumulative distribution of the conditional expected profit per unit bet (3).</a:t>
            </a:r>
            <a:endParaRPr lang="en-GB" dirty="0"/>
          </a:p>
        </p:txBody>
      </p:sp>
      <p:sp>
        <p:nvSpPr>
          <p:cNvPr id="3" name="Content Placeholder 2"/>
          <p:cNvSpPr>
            <a:spLocks noGrp="1"/>
          </p:cNvSpPr>
          <p:nvPr>
            <p:ph idx="1"/>
          </p:nvPr>
        </p:nvSpPr>
        <p:spPr>
          <a:xfrm>
            <a:off x="1593436" y="1600200"/>
            <a:ext cx="9782801" cy="4853136"/>
          </a:xfrm>
        </p:spPr>
        <p:txBody>
          <a:bodyPr>
            <a:normAutofit fontScale="77500" lnSpcReduction="20000"/>
          </a:bodyPr>
          <a:lstStyle/>
          <a:p>
            <a:r>
              <a:rPr lang="en-US" dirty="0" smtClean="0"/>
              <a:t>Now we’ve covered the main 2 results, there is one more result we need to look at.</a:t>
            </a:r>
          </a:p>
          <a:p>
            <a:r>
              <a:rPr lang="en-US" dirty="0" smtClean="0"/>
              <a:t>Imagine we want to know how frequently in this toy game it is the case that our conditional expected profit per unit bet exceeds 0* i.e. there are </a:t>
            </a:r>
            <a:r>
              <a:rPr lang="en-US" i="1" dirty="0" smtClean="0"/>
              <a:t>profit opportunities</a:t>
            </a:r>
            <a:r>
              <a:rPr lang="en-US" dirty="0" smtClean="0"/>
              <a:t> to be exploited by raising our bets.</a:t>
            </a:r>
          </a:p>
          <a:p>
            <a:r>
              <a:rPr lang="en-US" dirty="0" smtClean="0"/>
              <a:t>That’s equivalent to asking “what is the probability that our conditional expected profit per unit bet is greater than 0*”.</a:t>
            </a:r>
          </a:p>
          <a:p>
            <a:r>
              <a:rPr lang="en-US" dirty="0" smtClean="0"/>
              <a:t>We can compute this probability in two ways:</a:t>
            </a:r>
          </a:p>
          <a:p>
            <a:pPr lvl="1"/>
            <a:r>
              <a:rPr lang="en-US" dirty="0" smtClean="0"/>
              <a:t>a. Exactly, using the </a:t>
            </a:r>
            <a:r>
              <a:rPr lang="en-US" i="1" dirty="0" smtClean="0"/>
              <a:t>hypergeometric distribution.</a:t>
            </a:r>
          </a:p>
          <a:p>
            <a:pPr lvl="1"/>
            <a:r>
              <a:rPr lang="en-US" dirty="0" err="1" smtClean="0"/>
              <a:t>b.Using</a:t>
            </a:r>
            <a:r>
              <a:rPr lang="en-US" dirty="0" smtClean="0"/>
              <a:t> a version of the Central Limit Theorem in a non-IID setting (that is in a situation of dependent trials, sampling without replacement) applied to random variables with a </a:t>
            </a:r>
            <a:r>
              <a:rPr lang="en-US" i="1" dirty="0" smtClean="0"/>
              <a:t>hypergeometric distribution.</a:t>
            </a:r>
          </a:p>
          <a:p>
            <a:r>
              <a:rPr lang="en-US" dirty="0" smtClean="0"/>
              <a:t>In order to do this, we will need to introduce some new concepts, but they are not particularly intimidating, and they build on your knowledge of the binomial distribution and the Central Limit Theorem.</a:t>
            </a:r>
          </a:p>
          <a:p>
            <a:r>
              <a:rPr lang="en-US" sz="2600" dirty="0" smtClean="0"/>
              <a:t>* Or some positive threshold.</a:t>
            </a:r>
          </a:p>
        </p:txBody>
      </p:sp>
    </p:spTree>
    <p:extLst>
      <p:ext uri="{BB962C8B-B14F-4D97-AF65-F5344CB8AC3E}">
        <p14:creationId xmlns:p14="http://schemas.microsoft.com/office/powerpoint/2010/main" val="422228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Probability distributions.</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You will most likely have encountered the binomial and normal probability distributions in your studies (and may be the Poisson).</a:t>
            </a:r>
          </a:p>
          <a:p>
            <a:r>
              <a:rPr lang="en-GB" dirty="0" smtClean="0"/>
              <a:t>There are </a:t>
            </a:r>
            <a:r>
              <a:rPr lang="en-GB" i="1" dirty="0" smtClean="0"/>
              <a:t>many more</a:t>
            </a:r>
            <a:r>
              <a:rPr lang="en-GB" dirty="0" smtClean="0"/>
              <a:t> distributions which have been derived to model various kinds of situations, across multiple disciplines:</a:t>
            </a:r>
          </a:p>
          <a:p>
            <a:r>
              <a:rPr lang="en-GB" dirty="0" smtClean="0"/>
              <a:t>Here are some examples, by application, from </a:t>
            </a:r>
            <a:r>
              <a:rPr lang="en-GB" dirty="0" err="1" smtClean="0"/>
              <a:t>wikipedia</a:t>
            </a:r>
            <a:r>
              <a:rPr lang="en-GB" dirty="0" smtClean="0"/>
              <a:t>:</a:t>
            </a:r>
          </a:p>
          <a:p>
            <a:pPr lvl="1"/>
            <a:r>
              <a:rPr lang="en-GB" dirty="0" smtClean="0"/>
              <a:t>Poisson distribution: Number of events in a fixed interval.</a:t>
            </a:r>
          </a:p>
          <a:p>
            <a:pPr lvl="1"/>
            <a:r>
              <a:rPr lang="en-GB" dirty="0" smtClean="0"/>
              <a:t>Exponential distribution: Time taken until an event occurs in a fixed interval. </a:t>
            </a:r>
          </a:p>
          <a:p>
            <a:pPr lvl="1"/>
            <a:r>
              <a:rPr lang="en-GB" dirty="0" smtClean="0"/>
              <a:t>Pareto distribution: Distribution of wealth in society, sizes of human settlements, values of oil reserves in oil fields.</a:t>
            </a:r>
          </a:p>
          <a:p>
            <a:pPr lvl="1"/>
            <a:r>
              <a:rPr lang="en-GB" dirty="0" smtClean="0"/>
              <a:t>Boltzmann distribution: Probabilities of discrete energy levels of a system in thermal equilibrium.</a:t>
            </a:r>
          </a:p>
          <a:p>
            <a:pPr lvl="1"/>
            <a:r>
              <a:rPr lang="en-GB" dirty="0" smtClean="0"/>
              <a:t>Survival function: Probability that a patient, device or other object of interest will survive beyond any specified time. </a:t>
            </a:r>
          </a:p>
          <a:p>
            <a:pPr lvl="1"/>
            <a:r>
              <a:rPr lang="en-GB" dirty="0" err="1" smtClean="0"/>
              <a:t>Zipf’s</a:t>
            </a:r>
            <a:r>
              <a:rPr lang="en-GB" dirty="0" smtClean="0"/>
              <a:t> law/power-law distribution: frequency of words in the English language.</a:t>
            </a:r>
          </a:p>
          <a:p>
            <a:pPr marL="0" indent="0">
              <a:buNone/>
            </a:pPr>
            <a:endParaRPr lang="en-GB" dirty="0" smtClean="0"/>
          </a:p>
          <a:p>
            <a:pPr lvl="1"/>
            <a:endParaRPr lang="en-GB" dirty="0" smtClean="0"/>
          </a:p>
          <a:p>
            <a:pPr lvl="1"/>
            <a:endParaRPr lang="en-GB" dirty="0" smtClean="0"/>
          </a:p>
          <a:p>
            <a:pPr lvl="1"/>
            <a:endParaRPr lang="en-GB" dirty="0" smtClean="0"/>
          </a:p>
          <a:p>
            <a:pPr lvl="1"/>
            <a:endParaRPr lang="en-GB" dirty="0" smtClean="0"/>
          </a:p>
          <a:p>
            <a:endParaRPr lang="en-GB" dirty="0"/>
          </a:p>
        </p:txBody>
      </p:sp>
    </p:spTree>
    <p:extLst>
      <p:ext uri="{BB962C8B-B14F-4D97-AF65-F5344CB8AC3E}">
        <p14:creationId xmlns:p14="http://schemas.microsoft.com/office/powerpoint/2010/main" val="205409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Hypergeometric distribution: sampling without replacement.</a:t>
            </a:r>
            <a:endParaRPr lang="en-GB" dirty="0"/>
          </a:p>
        </p:txBody>
      </p:sp>
      <p:sp>
        <p:nvSpPr>
          <p:cNvPr id="3" name="Content Placeholder 2"/>
          <p:cNvSpPr>
            <a:spLocks noGrp="1"/>
          </p:cNvSpPr>
          <p:nvPr>
            <p:ph idx="1"/>
          </p:nvPr>
        </p:nvSpPr>
        <p:spPr>
          <a:xfrm>
            <a:off x="1593436" y="1600200"/>
            <a:ext cx="9782801" cy="5069160"/>
          </a:xfrm>
        </p:spPr>
        <p:txBody>
          <a:bodyPr>
            <a:normAutofit fontScale="62500" lnSpcReduction="20000"/>
          </a:bodyPr>
          <a:lstStyle/>
          <a:p>
            <a:r>
              <a:rPr lang="en-GB" dirty="0" smtClean="0"/>
              <a:t>A useful distribution for computing probabilities in cards games is the </a:t>
            </a:r>
            <a:r>
              <a:rPr lang="en-GB" i="1" dirty="0" smtClean="0"/>
              <a:t>hypergeometric distribution</a:t>
            </a:r>
            <a:r>
              <a:rPr lang="en-GB" dirty="0" smtClean="0"/>
              <a:t>.</a:t>
            </a:r>
          </a:p>
          <a:p>
            <a:r>
              <a:rPr lang="en-GB" dirty="0" smtClean="0"/>
              <a:t>It is an adaptation of the binomial distribution to situations where we have </a:t>
            </a:r>
            <a:r>
              <a:rPr lang="en-GB" i="1" dirty="0" smtClean="0"/>
              <a:t>sampling without replacement, </a:t>
            </a:r>
            <a:r>
              <a:rPr lang="en-GB" dirty="0" smtClean="0"/>
              <a:t>and </a:t>
            </a:r>
            <a:r>
              <a:rPr lang="en-GB" i="1" dirty="0" smtClean="0"/>
              <a:t>dependent trials</a:t>
            </a:r>
            <a:r>
              <a:rPr lang="en-GB" dirty="0" smtClean="0"/>
              <a:t>.</a:t>
            </a:r>
          </a:p>
          <a:p>
            <a:r>
              <a:rPr lang="en-GB" dirty="0" smtClean="0"/>
              <a:t>It is a </a:t>
            </a:r>
            <a:r>
              <a:rPr lang="en-GB" i="1" dirty="0" smtClean="0"/>
              <a:t>discrete</a:t>
            </a:r>
            <a:r>
              <a:rPr lang="en-GB" dirty="0" smtClean="0"/>
              <a:t> probability distribution.</a:t>
            </a:r>
          </a:p>
          <a:p>
            <a:r>
              <a:rPr lang="en-GB" dirty="0" smtClean="0"/>
              <a:t>In abstract, the hypergeometric distribution allows us to compute the probability of </a:t>
            </a:r>
            <a:r>
              <a:rPr lang="en-GB" i="1" dirty="0" smtClean="0"/>
              <a:t>k </a:t>
            </a:r>
            <a:r>
              <a:rPr lang="en-GB" dirty="0" smtClean="0"/>
              <a:t>successes (random draws for which the object drawn has a specified feature) in </a:t>
            </a:r>
            <a:r>
              <a:rPr lang="en-GB" i="1" dirty="0" smtClean="0"/>
              <a:t>n</a:t>
            </a:r>
            <a:r>
              <a:rPr lang="en-GB" dirty="0" smtClean="0"/>
              <a:t> draws, </a:t>
            </a:r>
            <a:r>
              <a:rPr lang="en-GB" i="1" dirty="0" smtClean="0"/>
              <a:t>without replacement</a:t>
            </a:r>
            <a:r>
              <a:rPr lang="en-GB" dirty="0" smtClean="0"/>
              <a:t>, from a </a:t>
            </a:r>
            <a:r>
              <a:rPr lang="en-GB" i="1" dirty="0" smtClean="0"/>
              <a:t>finite population</a:t>
            </a:r>
            <a:r>
              <a:rPr lang="en-GB" dirty="0" smtClean="0"/>
              <a:t> of size </a:t>
            </a:r>
            <a:r>
              <a:rPr lang="en-GB" i="1" dirty="0" smtClean="0"/>
              <a:t>N</a:t>
            </a:r>
            <a:r>
              <a:rPr lang="en-GB" dirty="0" smtClean="0"/>
              <a:t> that contains exactly </a:t>
            </a:r>
            <a:r>
              <a:rPr lang="en-GB" i="1" dirty="0" smtClean="0"/>
              <a:t>K objects </a:t>
            </a:r>
            <a:r>
              <a:rPr lang="en-GB" dirty="0" smtClean="0"/>
              <a:t>with that feature, wherein each draw is a mutually exclusive </a:t>
            </a:r>
            <a:r>
              <a:rPr lang="en-GB" i="1" dirty="0" smtClean="0"/>
              <a:t>success</a:t>
            </a:r>
            <a:r>
              <a:rPr lang="en-GB" dirty="0" smtClean="0"/>
              <a:t> or </a:t>
            </a:r>
            <a:r>
              <a:rPr lang="en-GB" i="1" dirty="0" smtClean="0"/>
              <a:t>failure</a:t>
            </a:r>
            <a:r>
              <a:rPr lang="en-GB" dirty="0" smtClean="0"/>
              <a:t>.</a:t>
            </a:r>
          </a:p>
          <a:p>
            <a:r>
              <a:rPr lang="en-GB" dirty="0" smtClean="0"/>
              <a:t>As this is a little abstract, a good mental model to assist thinking about this distribution is to consider drawing green marbles from an urn containing red and green marbles.</a:t>
            </a:r>
          </a:p>
          <a:p>
            <a:r>
              <a:rPr lang="en-GB" dirty="0" smtClean="0"/>
              <a:t>We define our random variable, </a:t>
            </a:r>
            <a:r>
              <a:rPr lang="en-GB" i="1" dirty="0" smtClean="0"/>
              <a:t>X, </a:t>
            </a:r>
            <a:r>
              <a:rPr lang="en-GB" dirty="0" smtClean="0"/>
              <a:t>as the </a:t>
            </a:r>
            <a:r>
              <a:rPr lang="en-GB" i="1" dirty="0" smtClean="0"/>
              <a:t>number of green marbles drawn from the urn, </a:t>
            </a:r>
            <a:r>
              <a:rPr lang="en-GB" dirty="0" smtClean="0"/>
              <a:t>and we model this random variable with a hypergeometric distribution; that is, </a:t>
            </a:r>
            <a:r>
              <a:rPr lang="en-GB" i="1" dirty="0" smtClean="0"/>
              <a:t>X ~ Hypergeometric (N, K, n)</a:t>
            </a:r>
          </a:p>
          <a:p>
            <a:r>
              <a:rPr lang="en-GB" dirty="0" smtClean="0"/>
              <a:t>The parameters of our distribution are as follows: N – total number of marbles in urn; K – no. of green marbles; n – no. of draws from the urn.</a:t>
            </a:r>
          </a:p>
          <a:p>
            <a:r>
              <a:rPr lang="en-GB" dirty="0" smtClean="0"/>
              <a:t>The hypergeometric distribution gives us a convenient way of computing P(X = k).</a:t>
            </a:r>
          </a:p>
        </p:txBody>
      </p:sp>
    </p:spTree>
    <p:extLst>
      <p:ext uri="{BB962C8B-B14F-4D97-AF65-F5344CB8AC3E}">
        <p14:creationId xmlns:p14="http://schemas.microsoft.com/office/powerpoint/2010/main" val="372012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cap="none" dirty="0" smtClean="0"/>
              <a:t>Hypergeometric distribution: probability mass function (PMF)</a:t>
            </a:r>
            <a:endParaRPr lang="en-GB" cap="none" dirty="0"/>
          </a:p>
        </p:txBody>
      </p:sp>
      <p:sp>
        <p:nvSpPr>
          <p:cNvPr id="4" name="Text Placeholder 3"/>
          <p:cNvSpPr>
            <a:spLocks noGrp="1"/>
          </p:cNvSpPr>
          <p:nvPr>
            <p:ph type="body" sz="half" idx="2"/>
          </p:nvPr>
        </p:nvSpPr>
        <p:spPr/>
        <p:txBody>
          <a:bodyPr>
            <a:normAutofit fontScale="85000" lnSpcReduction="20000"/>
          </a:bodyPr>
          <a:lstStyle/>
          <a:p>
            <a:pPr marL="342900" indent="-342900">
              <a:buFont typeface="Arial" panose="020B0604020202020204" pitchFamily="34" charset="0"/>
              <a:buChar char="•"/>
            </a:pPr>
            <a:r>
              <a:rPr lang="en-GB" dirty="0" smtClean="0"/>
              <a:t>Can you get </a:t>
            </a:r>
            <a:r>
              <a:rPr lang="en-GB" i="1" dirty="0" smtClean="0"/>
              <a:t>surgically pinpoint</a:t>
            </a:r>
            <a:r>
              <a:rPr lang="en-GB" dirty="0" smtClean="0"/>
              <a:t> what precise aspect of the binomial distribution it is that renders it incapable by design of modelling situations of dependent trials/sampling without replacement?</a:t>
            </a:r>
          </a:p>
          <a:p>
            <a:pPr marL="342900" indent="-342900">
              <a:buFont typeface="Arial" panose="020B0604020202020204" pitchFamily="34" charset="0"/>
              <a:buChar char="•"/>
            </a:pPr>
            <a:r>
              <a:rPr lang="en-GB" dirty="0" smtClean="0"/>
              <a:t>Are there any similarities between the mean of the binomial and of the hypergeometric distribution?</a:t>
            </a:r>
          </a:p>
          <a:p>
            <a:pPr marL="342900" indent="-342900">
              <a:buFont typeface="Arial" panose="020B0604020202020204" pitchFamily="34" charset="0"/>
              <a:buChar char="•"/>
            </a:pPr>
            <a:r>
              <a:rPr lang="en-GB" b="1" dirty="0" smtClean="0"/>
              <a:t>In context of the red-black toy model, how might we use this distribution to assist?</a:t>
            </a:r>
            <a:endParaRPr lang="en-GB" b="1" dirty="0"/>
          </a:p>
          <a:p>
            <a:pPr marL="342900" indent="-342900">
              <a:buFont typeface="Arial" panose="020B0604020202020204" pitchFamily="34" charset="0"/>
              <a:buChar char="•"/>
            </a:pPr>
            <a:r>
              <a:rPr lang="en-GB" b="1" dirty="0" smtClean="0"/>
              <a:t>Are you able to contextualise the distribution parameters for our problem?</a:t>
            </a:r>
            <a:endParaRPr lang="en-GB" b="1" dirty="0"/>
          </a:p>
        </p:txBody>
      </p:sp>
      <p:pic>
        <p:nvPicPr>
          <p:cNvPr id="7" name="Content Placeholder 6"/>
          <p:cNvPicPr>
            <a:picLocks noGrp="1" noChangeAspect="1"/>
          </p:cNvPicPr>
          <p:nvPr>
            <p:ph idx="1"/>
          </p:nvPr>
        </p:nvPicPr>
        <p:blipFill>
          <a:blip r:embed="rId2"/>
          <a:stretch>
            <a:fillRect/>
          </a:stretch>
        </p:blipFill>
        <p:spPr>
          <a:xfrm>
            <a:off x="5734372" y="381000"/>
            <a:ext cx="4897164" cy="4968552"/>
          </a:xfrm>
          <a:prstGeom prst="rect">
            <a:avLst/>
          </a:prstGeom>
        </p:spPr>
      </p:pic>
      <p:pic>
        <p:nvPicPr>
          <p:cNvPr id="9" name="Picture 8"/>
          <p:cNvPicPr>
            <a:picLocks noChangeAspect="1"/>
          </p:cNvPicPr>
          <p:nvPr/>
        </p:nvPicPr>
        <p:blipFill>
          <a:blip r:embed="rId3"/>
          <a:stretch>
            <a:fillRect/>
          </a:stretch>
        </p:blipFill>
        <p:spPr>
          <a:xfrm>
            <a:off x="5790499" y="5800258"/>
            <a:ext cx="3168351" cy="274806"/>
          </a:xfrm>
          <a:prstGeom prst="rect">
            <a:avLst/>
          </a:prstGeom>
        </p:spPr>
      </p:pic>
      <p:pic>
        <p:nvPicPr>
          <p:cNvPr id="10" name="Picture 9"/>
          <p:cNvPicPr>
            <a:picLocks noChangeAspect="1"/>
          </p:cNvPicPr>
          <p:nvPr/>
        </p:nvPicPr>
        <p:blipFill>
          <a:blip r:embed="rId4"/>
          <a:stretch>
            <a:fillRect/>
          </a:stretch>
        </p:blipFill>
        <p:spPr>
          <a:xfrm>
            <a:off x="5790499" y="6075064"/>
            <a:ext cx="3168351" cy="292463"/>
          </a:xfrm>
          <a:prstGeom prst="rect">
            <a:avLst/>
          </a:prstGeom>
        </p:spPr>
      </p:pic>
      <p:pic>
        <p:nvPicPr>
          <p:cNvPr id="11" name="Picture 10"/>
          <p:cNvPicPr>
            <a:picLocks noChangeAspect="1"/>
          </p:cNvPicPr>
          <p:nvPr/>
        </p:nvPicPr>
        <p:blipFill>
          <a:blip r:embed="rId5"/>
          <a:stretch>
            <a:fillRect/>
          </a:stretch>
        </p:blipFill>
        <p:spPr>
          <a:xfrm>
            <a:off x="5790498" y="5349552"/>
            <a:ext cx="3168352" cy="471998"/>
          </a:xfrm>
          <a:prstGeom prst="rect">
            <a:avLst/>
          </a:prstGeom>
        </p:spPr>
      </p:pic>
    </p:spTree>
    <p:extLst>
      <p:ext uri="{BB962C8B-B14F-4D97-AF65-F5344CB8AC3E}">
        <p14:creationId xmlns:p14="http://schemas.microsoft.com/office/powerpoint/2010/main" val="389033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Red-black</a:t>
            </a:r>
            <a:r>
              <a:rPr lang="en-US" dirty="0"/>
              <a:t>: </a:t>
            </a:r>
            <a:r>
              <a:rPr lang="en-US" dirty="0" smtClean="0"/>
              <a:t>Cumulative </a:t>
            </a:r>
            <a:r>
              <a:rPr lang="en-US" dirty="0"/>
              <a:t>distribution of the conditional expected profit per unit bet (</a:t>
            </a:r>
            <a:r>
              <a:rPr lang="en-US" dirty="0" smtClean="0"/>
              <a:t>3a.) </a:t>
            </a:r>
            <a:endParaRPr lang="en-GB" dirty="0"/>
          </a:p>
        </p:txBody>
      </p:sp>
      <p:pic>
        <p:nvPicPr>
          <p:cNvPr id="6" name="Picture 5"/>
          <p:cNvPicPr>
            <a:picLocks noChangeAspect="1"/>
          </p:cNvPicPr>
          <p:nvPr/>
        </p:nvPicPr>
        <p:blipFill>
          <a:blip r:embed="rId2"/>
          <a:stretch>
            <a:fillRect/>
          </a:stretch>
        </p:blipFill>
        <p:spPr>
          <a:xfrm>
            <a:off x="1611205" y="1556792"/>
            <a:ext cx="9109378" cy="4824536"/>
          </a:xfrm>
          <a:prstGeom prst="rect">
            <a:avLst/>
          </a:prstGeom>
        </p:spPr>
      </p:pic>
    </p:spTree>
    <p:extLst>
      <p:ext uri="{BB962C8B-B14F-4D97-AF65-F5344CB8AC3E}">
        <p14:creationId xmlns:p14="http://schemas.microsoft.com/office/powerpoint/2010/main" val="249065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Hypergeometric PMF and CDF for number of odd cards seen.</a:t>
            </a:r>
            <a:endParaRPr lang="en-GB" dirty="0"/>
          </a:p>
        </p:txBody>
      </p:sp>
      <p:pic>
        <p:nvPicPr>
          <p:cNvPr id="4" name="Picture 3"/>
          <p:cNvPicPr>
            <a:picLocks noChangeAspect="1"/>
          </p:cNvPicPr>
          <p:nvPr/>
        </p:nvPicPr>
        <p:blipFill>
          <a:blip r:embed="rId2"/>
          <a:stretch>
            <a:fillRect/>
          </a:stretch>
        </p:blipFill>
        <p:spPr>
          <a:xfrm>
            <a:off x="2710036" y="1417637"/>
            <a:ext cx="7055122" cy="5046922"/>
          </a:xfrm>
          <a:prstGeom prst="rect">
            <a:avLst/>
          </a:prstGeom>
        </p:spPr>
      </p:pic>
    </p:spTree>
    <p:extLst>
      <p:ext uri="{BB962C8B-B14F-4D97-AF65-F5344CB8AC3E}">
        <p14:creationId xmlns:p14="http://schemas.microsoft.com/office/powerpoint/2010/main" val="12009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Red-black: Cumulative distribution of the conditional expected profit per unit bet (3b.)</a:t>
            </a:r>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405268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Expected value.</a:t>
            </a:r>
            <a:endParaRPr lang="en-GB" dirty="0"/>
          </a:p>
        </p:txBody>
      </p:sp>
      <p:pic>
        <p:nvPicPr>
          <p:cNvPr id="7" name="Content Placeholder 6"/>
          <p:cNvPicPr>
            <a:picLocks noGrp="1" noChangeAspect="1"/>
          </p:cNvPicPr>
          <p:nvPr>
            <p:ph idx="1"/>
          </p:nvPr>
        </p:nvPicPr>
        <p:blipFill>
          <a:blip r:embed="rId2"/>
          <a:stretch>
            <a:fillRect/>
          </a:stretch>
        </p:blipFill>
        <p:spPr>
          <a:xfrm>
            <a:off x="2277988" y="1628800"/>
            <a:ext cx="8064896" cy="4842663"/>
          </a:xfrm>
          <a:prstGeom prst="rect">
            <a:avLst/>
          </a:prstGeom>
        </p:spPr>
      </p:pic>
    </p:spTree>
    <p:extLst>
      <p:ext uri="{BB962C8B-B14F-4D97-AF65-F5344CB8AC3E}">
        <p14:creationId xmlns:p14="http://schemas.microsoft.com/office/powerpoint/2010/main" val="422439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observations (optional) (4).</a:t>
            </a:r>
            <a:endParaRPr lang="en-GB" dirty="0"/>
          </a:p>
        </p:txBody>
      </p:sp>
      <p:sp>
        <p:nvSpPr>
          <p:cNvPr id="3" name="Content Placeholder 2"/>
          <p:cNvSpPr>
            <a:spLocks noGrp="1"/>
          </p:cNvSpPr>
          <p:nvPr>
            <p:ph idx="1"/>
          </p:nvPr>
        </p:nvSpPr>
        <p:spPr/>
        <p:txBody>
          <a:bodyPr/>
          <a:lstStyle/>
          <a:p>
            <a:r>
              <a:rPr lang="en-GB" dirty="0" smtClean="0"/>
              <a:t>This section is optional, but highly recommended as a preliminary arena to develop intuition and understanding for what is going in the proof of the FTCC, which is stated for a more general setting than Red-Black.</a:t>
            </a:r>
          </a:p>
          <a:p>
            <a:r>
              <a:rPr lang="en-GB" dirty="0" smtClean="0"/>
              <a:t>Look at the formulae and plots we have presented, and consider the following.</a:t>
            </a:r>
          </a:p>
          <a:p>
            <a:r>
              <a:rPr lang="en-GB" dirty="0" smtClean="0"/>
              <a:t>1. Consider the sequence of conditional e</a:t>
            </a:r>
            <a:endParaRPr lang="en-GB" dirty="0"/>
          </a:p>
        </p:txBody>
      </p:sp>
    </p:spTree>
    <p:extLst>
      <p:ext uri="{BB962C8B-B14F-4D97-AF65-F5344CB8AC3E}">
        <p14:creationId xmlns:p14="http://schemas.microsoft.com/office/powerpoint/2010/main" val="248969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GB" dirty="0"/>
          </a:p>
          <a:p>
            <a:pPr marL="0" indent="0" algn="ctr">
              <a:buNone/>
            </a:pPr>
            <a:endParaRPr lang="en-GB" dirty="0" smtClean="0"/>
          </a:p>
          <a:p>
            <a:pPr marL="0" indent="0" algn="ctr">
              <a:buNone/>
            </a:pPr>
            <a:r>
              <a:rPr lang="en-GB" sz="4400" b="1" dirty="0" smtClean="0"/>
              <a:t>PART IIA- Narrative survey of the developments leading to HI-LO card counting.</a:t>
            </a:r>
          </a:p>
        </p:txBody>
      </p:sp>
    </p:spTree>
    <p:extLst>
      <p:ext uri="{BB962C8B-B14F-4D97-AF65-F5344CB8AC3E}">
        <p14:creationId xmlns:p14="http://schemas.microsoft.com/office/powerpoint/2010/main" val="305096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Roadmap.</a:t>
            </a:r>
            <a:endParaRPr lang="en-GB" dirty="0"/>
          </a:p>
        </p:txBody>
      </p:sp>
      <p:sp>
        <p:nvSpPr>
          <p:cNvPr id="3" name="Content Placeholder 2"/>
          <p:cNvSpPr>
            <a:spLocks noGrp="1"/>
          </p:cNvSpPr>
          <p:nvPr>
            <p:ph idx="1"/>
          </p:nvPr>
        </p:nvSpPr>
        <p:spPr/>
        <p:txBody>
          <a:bodyPr>
            <a:normAutofit fontScale="40000" lnSpcReduction="20000"/>
          </a:bodyPr>
          <a:lstStyle/>
          <a:p>
            <a:r>
              <a:rPr lang="en-GB" dirty="0" smtClean="0"/>
              <a:t>PART I – Preliminaries.</a:t>
            </a:r>
          </a:p>
          <a:p>
            <a:r>
              <a:rPr lang="en-GB" dirty="0" smtClean="0"/>
              <a:t>PART II – Toy model (Red-black).</a:t>
            </a:r>
          </a:p>
          <a:p>
            <a:r>
              <a:rPr lang="en-GB" dirty="0" smtClean="0"/>
              <a:t>PART </a:t>
            </a:r>
            <a:r>
              <a:rPr lang="en-GB" dirty="0" err="1" smtClean="0"/>
              <a:t>IIa</a:t>
            </a:r>
            <a:r>
              <a:rPr lang="en-GB" dirty="0" smtClean="0"/>
              <a:t> – Narrative survey of the developments leading to HI-LO Card Counting.</a:t>
            </a:r>
          </a:p>
          <a:p>
            <a:pPr lvl="1"/>
            <a:r>
              <a:rPr lang="en-GB" dirty="0" smtClean="0"/>
              <a:t>High-level questions.</a:t>
            </a:r>
          </a:p>
          <a:p>
            <a:pPr lvl="1"/>
            <a:r>
              <a:rPr lang="en-GB" dirty="0" smtClean="0"/>
              <a:t>“The optimum strategy in Blackjack.” (1956).</a:t>
            </a:r>
          </a:p>
          <a:p>
            <a:pPr lvl="1"/>
            <a:r>
              <a:rPr lang="en-GB" dirty="0" smtClean="0"/>
              <a:t>“A favourable strategy for twenty-one.” (1961).</a:t>
            </a:r>
          </a:p>
          <a:p>
            <a:pPr lvl="1"/>
            <a:r>
              <a:rPr lang="en-GB" dirty="0" smtClean="0"/>
              <a:t>“Beat the Dealer.” (1962).</a:t>
            </a:r>
          </a:p>
          <a:p>
            <a:pPr lvl="1"/>
            <a:r>
              <a:rPr lang="en-GB" dirty="0" smtClean="0"/>
              <a:t>Computation and interpretation of statistical evidence regarding representative subsets of the deck.</a:t>
            </a:r>
          </a:p>
          <a:p>
            <a:pPr lvl="1"/>
            <a:r>
              <a:rPr lang="en-GB" dirty="0" smtClean="0"/>
              <a:t>“Optimum gambling systems for favourable games.” (1969).</a:t>
            </a:r>
          </a:p>
          <a:p>
            <a:pPr lvl="1"/>
            <a:r>
              <a:rPr lang="en-GB" dirty="0"/>
              <a:t>“The f</a:t>
            </a:r>
            <a:r>
              <a:rPr lang="en-GB" dirty="0" smtClean="0"/>
              <a:t>undamental theorem </a:t>
            </a:r>
            <a:r>
              <a:rPr lang="en-GB" dirty="0"/>
              <a:t>of </a:t>
            </a:r>
            <a:r>
              <a:rPr lang="en-GB" dirty="0" smtClean="0"/>
              <a:t>card </a:t>
            </a:r>
            <a:r>
              <a:rPr lang="en-GB" dirty="0"/>
              <a:t>Counting with </a:t>
            </a:r>
            <a:r>
              <a:rPr lang="en-GB" dirty="0" smtClean="0"/>
              <a:t>applications </a:t>
            </a:r>
            <a:r>
              <a:rPr lang="en-GB" dirty="0"/>
              <a:t>to </a:t>
            </a:r>
            <a:r>
              <a:rPr lang="en-GB" dirty="0" err="1" smtClean="0"/>
              <a:t>Trente</a:t>
            </a:r>
            <a:r>
              <a:rPr lang="en-GB" dirty="0" smtClean="0"/>
              <a:t>-et-</a:t>
            </a:r>
            <a:r>
              <a:rPr lang="en-GB" dirty="0" err="1" smtClean="0"/>
              <a:t>quarante</a:t>
            </a:r>
            <a:r>
              <a:rPr lang="en-GB" dirty="0" smtClean="0"/>
              <a:t> </a:t>
            </a:r>
            <a:r>
              <a:rPr lang="en-GB" dirty="0"/>
              <a:t>and Baccarat.” </a:t>
            </a:r>
            <a:r>
              <a:rPr lang="en-GB" dirty="0" smtClean="0"/>
              <a:t>(</a:t>
            </a:r>
            <a:r>
              <a:rPr lang="en-GB" dirty="0"/>
              <a:t>1973</a:t>
            </a:r>
            <a:r>
              <a:rPr lang="en-GB" dirty="0" smtClean="0"/>
              <a:t>).</a:t>
            </a:r>
          </a:p>
          <a:p>
            <a:pPr lvl="1"/>
            <a:r>
              <a:rPr lang="en-GB" dirty="0"/>
              <a:t>“On the fundamental theorem of card counting, with application to the game of </a:t>
            </a:r>
            <a:r>
              <a:rPr lang="en-GB" dirty="0" err="1" smtClean="0"/>
              <a:t>Trente</a:t>
            </a:r>
            <a:r>
              <a:rPr lang="en-GB" dirty="0" smtClean="0"/>
              <a:t>-et-</a:t>
            </a:r>
            <a:r>
              <a:rPr lang="en-GB" dirty="0" err="1" smtClean="0"/>
              <a:t>quarante</a:t>
            </a:r>
            <a:r>
              <a:rPr lang="en-GB" dirty="0"/>
              <a:t>.” </a:t>
            </a:r>
            <a:r>
              <a:rPr lang="en-GB" dirty="0" err="1"/>
              <a:t>Ethier</a:t>
            </a:r>
            <a:r>
              <a:rPr lang="en-GB" dirty="0"/>
              <a:t>, S., Levin, D. (2005</a:t>
            </a:r>
            <a:r>
              <a:rPr lang="en-GB" dirty="0" smtClean="0"/>
              <a:t>)</a:t>
            </a:r>
          </a:p>
          <a:p>
            <a:pPr lvl="1"/>
            <a:r>
              <a:rPr lang="en-GB" dirty="0" smtClean="0"/>
              <a:t>Key insights.</a:t>
            </a:r>
          </a:p>
          <a:p>
            <a:r>
              <a:rPr lang="en-GB" dirty="0" smtClean="0"/>
              <a:t>PART III - Fundamental Theorem of Card Counting</a:t>
            </a:r>
            <a:r>
              <a:rPr lang="en-GB" dirty="0"/>
              <a:t> </a:t>
            </a:r>
            <a:r>
              <a:rPr lang="en-GB" dirty="0" smtClean="0"/>
              <a:t>(FTCC).</a:t>
            </a:r>
          </a:p>
          <a:p>
            <a:pPr lvl="1"/>
            <a:r>
              <a:rPr lang="en-GB" dirty="0" smtClean="0"/>
              <a:t>Red-black toy model key results.</a:t>
            </a:r>
          </a:p>
          <a:p>
            <a:pPr lvl="1"/>
            <a:r>
              <a:rPr lang="en-GB" dirty="0" smtClean="0"/>
              <a:t>Generalised fixed strategy model - setup, profit per unit bet, conditional expected profit per unit bet.</a:t>
            </a:r>
          </a:p>
          <a:p>
            <a:pPr lvl="1"/>
            <a:r>
              <a:rPr lang="en-GB" dirty="0" smtClean="0"/>
              <a:t>Statement of FTCC - fixed strategy.</a:t>
            </a:r>
          </a:p>
          <a:p>
            <a:pPr lvl="1"/>
            <a:r>
              <a:rPr lang="en-GB" dirty="0" smtClean="0"/>
              <a:t>Profit opportunities and discussion of FTCC.</a:t>
            </a:r>
          </a:p>
          <a:p>
            <a:pPr lvl="1"/>
            <a:r>
              <a:rPr lang="en-GB" dirty="0" smtClean="0"/>
              <a:t>Issues – intractability.</a:t>
            </a:r>
          </a:p>
          <a:p>
            <a:pPr lvl="1"/>
            <a:r>
              <a:rPr lang="en-GB" dirty="0" smtClean="0"/>
              <a:t>Connections with developments in information theory and communications engineering.</a:t>
            </a:r>
          </a:p>
          <a:p>
            <a:pPr lvl="1"/>
            <a:r>
              <a:rPr lang="en-GB" dirty="0" smtClean="0"/>
              <a:t>Proof of FTCC (fixed strategy).</a:t>
            </a:r>
          </a:p>
          <a:p>
            <a:r>
              <a:rPr lang="en-GB" dirty="0" smtClean="0"/>
              <a:t>PART IV – HI-LO Card Counting.</a:t>
            </a:r>
          </a:p>
          <a:p>
            <a:pPr lvl="1"/>
            <a:endParaRPr lang="en-GB" dirty="0" smtClean="0"/>
          </a:p>
          <a:p>
            <a:pPr lvl="1"/>
            <a:endParaRPr lang="en-GB" dirty="0" smtClean="0"/>
          </a:p>
          <a:p>
            <a:pPr lvl="1"/>
            <a:endParaRPr lang="en-GB" dirty="0" smtClean="0"/>
          </a:p>
          <a:p>
            <a:pPr lvl="1"/>
            <a:endParaRPr lang="en-GB" dirty="0"/>
          </a:p>
        </p:txBody>
      </p:sp>
    </p:spTree>
    <p:extLst>
      <p:ext uri="{BB962C8B-B14F-4D97-AF65-F5344CB8AC3E}">
        <p14:creationId xmlns:p14="http://schemas.microsoft.com/office/powerpoint/2010/main" val="287169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Continuing threads from earlier.	</a:t>
            </a:r>
            <a:endParaRPr lang="en-GB" dirty="0"/>
          </a:p>
        </p:txBody>
      </p:sp>
      <p:sp>
        <p:nvSpPr>
          <p:cNvPr id="3" name="Content Placeholder 2"/>
          <p:cNvSpPr>
            <a:spLocks noGrp="1"/>
          </p:cNvSpPr>
          <p:nvPr>
            <p:ph idx="1"/>
          </p:nvPr>
        </p:nvSpPr>
        <p:spPr>
          <a:xfrm>
            <a:off x="1593436" y="1988840"/>
            <a:ext cx="9782801" cy="4392488"/>
          </a:xfrm>
        </p:spPr>
        <p:txBody>
          <a:bodyPr>
            <a:normAutofit fontScale="70000" lnSpcReduction="20000"/>
          </a:bodyPr>
          <a:lstStyle/>
          <a:p>
            <a:r>
              <a:rPr lang="en-GB" dirty="0" smtClean="0"/>
              <a:t>We just did a lot of mathematics, which we will return to in the next section. </a:t>
            </a:r>
          </a:p>
          <a:p>
            <a:r>
              <a:rPr lang="en-GB" dirty="0" smtClean="0"/>
              <a:t>For now I want to orient your analysis and critical questioning in a particular direction, and to use this interlude to look at some historical developments.</a:t>
            </a:r>
          </a:p>
          <a:p>
            <a:r>
              <a:rPr lang="en-GB" dirty="0" smtClean="0"/>
              <a:t>First a little bit about the nature of the mathematical and scientific method.</a:t>
            </a:r>
          </a:p>
          <a:p>
            <a:r>
              <a:rPr lang="en-GB" dirty="0" smtClean="0"/>
              <a:t>Often, when dealing with problems which seem intractable, or seem intractably complex, in this case, Blackjack, many solutions begin with a series of empirical or heuristic observations (make a distinction).</a:t>
            </a:r>
          </a:p>
          <a:p>
            <a:r>
              <a:rPr lang="en-GB" dirty="0" smtClean="0"/>
              <a:t>Depending on whether these are genuinely empirical observations, or more vague, qualitative, heuristic observations, scientists and mathematicians often from hypotheses or theories, and start validating or proving results.</a:t>
            </a:r>
          </a:p>
          <a:p>
            <a:r>
              <a:rPr lang="en-GB" dirty="0" smtClean="0"/>
              <a:t>Research these days is often a series of incremental results, that from the perspective of a career scientist or mathematician, may or may not lead to a breakthrough.</a:t>
            </a:r>
          </a:p>
          <a:p>
            <a:r>
              <a:rPr lang="en-GB" dirty="0" smtClean="0"/>
              <a:t>In this section, PART IIA, </a:t>
            </a:r>
            <a:r>
              <a:rPr lang="en-GB" i="1" dirty="0" smtClean="0"/>
              <a:t>we will go through and look at the original research papers together.</a:t>
            </a:r>
          </a:p>
          <a:p>
            <a:endParaRPr lang="en-GB" dirty="0"/>
          </a:p>
        </p:txBody>
      </p:sp>
    </p:spTree>
    <p:extLst>
      <p:ext uri="{BB962C8B-B14F-4D97-AF65-F5344CB8AC3E}">
        <p14:creationId xmlns:p14="http://schemas.microsoft.com/office/powerpoint/2010/main" val="88361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High-level questions to think about.</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Implicit in being willing to wager one’s cash (setting aside issues of detection, evasion, counter-evasion measures etc.) using the HI-LO system are two crucial questions:</a:t>
            </a:r>
          </a:p>
          <a:p>
            <a:r>
              <a:rPr lang="en-GB" dirty="0" smtClean="0"/>
              <a:t>1) Do there exist systematic profit opportunities that can be exploited using this system/are there systematic ways of reversing the House Edge?</a:t>
            </a:r>
          </a:p>
          <a:p>
            <a:pPr lvl="1"/>
            <a:r>
              <a:rPr lang="en-GB" dirty="0" smtClean="0"/>
              <a:t>If so, how can we detect these opportunities?</a:t>
            </a:r>
          </a:p>
          <a:p>
            <a:pPr lvl="1"/>
            <a:r>
              <a:rPr lang="en-GB" dirty="0" smtClean="0"/>
              <a:t>If so, what is the nature and strength of the evidence supporting the existence of these opportunities?</a:t>
            </a:r>
          </a:p>
          <a:p>
            <a:pPr lvl="2"/>
            <a:r>
              <a:rPr lang="en-GB" dirty="0" smtClean="0"/>
              <a:t>In order of strength: heuristic argument, simulation evidence, empirical observations, mathematical proof, </a:t>
            </a:r>
          </a:p>
          <a:p>
            <a:r>
              <a:rPr lang="en-GB" dirty="0" smtClean="0"/>
              <a:t>2) How should the system be designed in a manner so as to be:</a:t>
            </a:r>
          </a:p>
          <a:p>
            <a:pPr lvl="1"/>
            <a:r>
              <a:rPr lang="en-GB" dirty="0" smtClean="0"/>
              <a:t>Implementable in a casino without the use of computers.</a:t>
            </a:r>
          </a:p>
          <a:p>
            <a:pPr lvl="1"/>
            <a:r>
              <a:rPr lang="en-GB" dirty="0" smtClean="0"/>
              <a:t>Implementable with a tolerable margin of error, that is, with regard to  a reasonable baseline of human cognitive abilities.</a:t>
            </a:r>
          </a:p>
        </p:txBody>
      </p:sp>
    </p:spTree>
    <p:extLst>
      <p:ext uri="{BB962C8B-B14F-4D97-AF65-F5344CB8AC3E}">
        <p14:creationId xmlns:p14="http://schemas.microsoft.com/office/powerpoint/2010/main" val="4228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Building on the work of Baldwin, Maisel, </a:t>
            </a:r>
            <a:r>
              <a:rPr lang="en-GB" dirty="0" err="1" smtClean="0"/>
              <a:t>Cantey</a:t>
            </a:r>
            <a:r>
              <a:rPr lang="en-GB" dirty="0" smtClean="0"/>
              <a:t>, McDermott (1956).</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Open the paper and go through highlighted areas.</a:t>
            </a:r>
          </a:p>
          <a:p>
            <a:r>
              <a:rPr lang="en-GB" dirty="0" smtClean="0"/>
              <a:t>Can go through derivations if required, but other than the general ingenuity of analysing the problem in the way the authors did, it is not a particularly palatable series of calculations (can attest with 1</a:t>
            </a:r>
            <a:r>
              <a:rPr lang="en-GB" baseline="30000" dirty="0" smtClean="0"/>
              <a:t>st</a:t>
            </a:r>
            <a:r>
              <a:rPr lang="en-GB" dirty="0" smtClean="0"/>
              <a:t> hand experience).</a:t>
            </a:r>
          </a:p>
          <a:p>
            <a:r>
              <a:rPr lang="en-GB" dirty="0" smtClean="0"/>
              <a:t>It is generally acknowledged that this was the </a:t>
            </a:r>
            <a:r>
              <a:rPr lang="en-GB" b="1" i="1" dirty="0" smtClean="0"/>
              <a:t>first</a:t>
            </a:r>
            <a:r>
              <a:rPr lang="en-GB" i="1" dirty="0" smtClean="0"/>
              <a:t> systematic attempt</a:t>
            </a:r>
            <a:r>
              <a:rPr lang="en-GB" b="1" dirty="0" smtClean="0"/>
              <a:t> </a:t>
            </a:r>
            <a:r>
              <a:rPr lang="en-GB" dirty="0" smtClean="0"/>
              <a:t>at deriving an optimal strategy* for game of Blackjack with a 52 card deck.</a:t>
            </a:r>
          </a:p>
          <a:p>
            <a:r>
              <a:rPr lang="en-GB" dirty="0" smtClean="0"/>
              <a:t>*By optimal, we mean given that </a:t>
            </a:r>
            <a:r>
              <a:rPr lang="en-GB" u="sng" dirty="0" smtClean="0"/>
              <a:t>we do not use statistical information about previous cards that have been dealt</a:t>
            </a:r>
            <a:r>
              <a:rPr lang="en-GB" dirty="0" smtClean="0"/>
              <a:t>.</a:t>
            </a:r>
          </a:p>
          <a:p>
            <a:r>
              <a:rPr lang="en-GB" dirty="0" smtClean="0"/>
              <a:t>Lots of people in gambling books at the time claimed they had the optimal strategy, but likely selling snake oil prior to the Baldwin et al. paper.</a:t>
            </a:r>
          </a:p>
          <a:p>
            <a:r>
              <a:rPr lang="en-GB" dirty="0" smtClean="0"/>
              <a:t>In context of the websites we visited – some things don’t change.</a:t>
            </a:r>
          </a:p>
          <a:p>
            <a:endParaRPr lang="en-GB" dirty="0" smtClean="0"/>
          </a:p>
          <a:p>
            <a:endParaRPr lang="en-GB" dirty="0"/>
          </a:p>
        </p:txBody>
      </p:sp>
    </p:spTree>
    <p:extLst>
      <p:ext uri="{BB962C8B-B14F-4D97-AF65-F5344CB8AC3E}">
        <p14:creationId xmlns:p14="http://schemas.microsoft.com/office/powerpoint/2010/main" val="109364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Key assumptions and simplifications in Baldwin, Maisel, </a:t>
            </a:r>
            <a:r>
              <a:rPr lang="en-GB" dirty="0" err="1" smtClean="0"/>
              <a:t>Cantey</a:t>
            </a:r>
            <a:r>
              <a:rPr lang="en-GB" dirty="0" smtClean="0"/>
              <a:t>, McDermott (1956).</a:t>
            </a:r>
            <a:endParaRPr lang="en-GB" dirty="0"/>
          </a:p>
        </p:txBody>
      </p:sp>
      <p:sp>
        <p:nvSpPr>
          <p:cNvPr id="3" name="Content Placeholder 2"/>
          <p:cNvSpPr>
            <a:spLocks noGrp="1"/>
          </p:cNvSpPr>
          <p:nvPr>
            <p:ph idx="1"/>
          </p:nvPr>
        </p:nvSpPr>
        <p:spPr/>
        <p:txBody>
          <a:bodyPr>
            <a:normAutofit fontScale="77500" lnSpcReduction="20000"/>
          </a:bodyPr>
          <a:lstStyle/>
          <a:p>
            <a:r>
              <a:rPr lang="en-GB" u="sng" dirty="0" smtClean="0"/>
              <a:t>Assumptions:</a:t>
            </a:r>
          </a:p>
          <a:p>
            <a:r>
              <a:rPr lang="en-GB" dirty="0" err="1" smtClean="0"/>
              <a:t>Equiprobability</a:t>
            </a:r>
            <a:r>
              <a:rPr lang="en-GB" dirty="0" smtClean="0"/>
              <a:t> – the probability of drawing any card in the deck is 1/52.</a:t>
            </a:r>
          </a:p>
          <a:p>
            <a:r>
              <a:rPr lang="en-GB" dirty="0" smtClean="0"/>
              <a:t>Sampling with replacement – no matter how many cards the player draws, the probability of receiving any particular card on the next draw is still 1/52.</a:t>
            </a:r>
          </a:p>
          <a:p>
            <a:r>
              <a:rPr lang="en-GB" dirty="0" smtClean="0"/>
              <a:t>Those are formal, mathematical ways of describing the simplification. In the Blackjack community, it is commonly referred to as an “</a:t>
            </a:r>
            <a:r>
              <a:rPr lang="en-GB" i="1" dirty="0" smtClean="0"/>
              <a:t>infinite-deck” </a:t>
            </a:r>
            <a:r>
              <a:rPr lang="en-GB" dirty="0" smtClean="0"/>
              <a:t>assumption.</a:t>
            </a:r>
          </a:p>
          <a:p>
            <a:r>
              <a:rPr lang="en-GB" u="sng" dirty="0" smtClean="0"/>
              <a:t>Approximations:</a:t>
            </a:r>
          </a:p>
          <a:p>
            <a:r>
              <a:rPr lang="en-GB" dirty="0" smtClean="0"/>
              <a:t>Probability of the dealer getting a final total of 17 or more.</a:t>
            </a:r>
          </a:p>
          <a:p>
            <a:r>
              <a:rPr lang="en-GB" dirty="0" smtClean="0"/>
              <a:t>Approximations due to the fact that they used a primitive computing device. </a:t>
            </a:r>
          </a:p>
          <a:p>
            <a:r>
              <a:rPr lang="en-GB" b="1" dirty="0" smtClean="0"/>
              <a:t>On </a:t>
            </a:r>
            <a:r>
              <a:rPr lang="en-GB" b="1" dirty="0" err="1" smtClean="0"/>
              <a:t>equiprobability</a:t>
            </a:r>
            <a:r>
              <a:rPr lang="en-GB" b="1" dirty="0" smtClean="0"/>
              <a:t> and sampling with replacement assumptions – what are your thoughts?</a:t>
            </a:r>
            <a:endParaRPr lang="en-GB" b="1" dirty="0"/>
          </a:p>
        </p:txBody>
      </p:sp>
    </p:spTree>
    <p:extLst>
      <p:ext uri="{BB962C8B-B14F-4D97-AF65-F5344CB8AC3E}">
        <p14:creationId xmlns:p14="http://schemas.microsoft.com/office/powerpoint/2010/main" val="94881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1"/>
            <a:ext cx="9782801" cy="658912"/>
          </a:xfrm>
        </p:spPr>
        <p:txBody>
          <a:bodyPr/>
          <a:lstStyle/>
          <a:p>
            <a:r>
              <a:rPr lang="en-GB" dirty="0"/>
              <a:t>Baldwin, Maisel, </a:t>
            </a:r>
            <a:r>
              <a:rPr lang="en-GB" dirty="0" err="1"/>
              <a:t>Cantey</a:t>
            </a:r>
            <a:r>
              <a:rPr lang="en-GB" dirty="0"/>
              <a:t>, McDermott (1956).</a:t>
            </a:r>
          </a:p>
        </p:txBody>
      </p:sp>
      <p:pic>
        <p:nvPicPr>
          <p:cNvPr id="5" name="Content Placeholder 4"/>
          <p:cNvPicPr>
            <a:picLocks noGrp="1" noChangeAspect="1"/>
          </p:cNvPicPr>
          <p:nvPr>
            <p:ph idx="1"/>
          </p:nvPr>
        </p:nvPicPr>
        <p:blipFill>
          <a:blip r:embed="rId2"/>
          <a:stretch>
            <a:fillRect/>
          </a:stretch>
        </p:blipFill>
        <p:spPr>
          <a:xfrm>
            <a:off x="3142084" y="1052736"/>
            <a:ext cx="6336704" cy="5569676"/>
          </a:xfrm>
          <a:prstGeom prst="rect">
            <a:avLst/>
          </a:prstGeom>
        </p:spPr>
      </p:pic>
    </p:spTree>
    <p:extLst>
      <p:ext uri="{BB962C8B-B14F-4D97-AF65-F5344CB8AC3E}">
        <p14:creationId xmlns:p14="http://schemas.microsoft.com/office/powerpoint/2010/main" val="76653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Essence of Basic Strategy.	</a:t>
            </a:r>
            <a:endParaRPr lang="en-GB" dirty="0"/>
          </a:p>
        </p:txBody>
      </p:sp>
      <p:sp>
        <p:nvSpPr>
          <p:cNvPr id="3" name="Content Placeholder 2"/>
          <p:cNvSpPr>
            <a:spLocks noGrp="1"/>
          </p:cNvSpPr>
          <p:nvPr>
            <p:ph idx="1"/>
          </p:nvPr>
        </p:nvSpPr>
        <p:spPr/>
        <p:txBody>
          <a:bodyPr/>
          <a:lstStyle/>
          <a:p>
            <a:r>
              <a:rPr lang="en-GB" dirty="0" smtClean="0"/>
              <a:t>The Basic Strategy table is a decision rule telling you what action to take {H, S, </a:t>
            </a:r>
            <a:r>
              <a:rPr lang="en-GB" dirty="0" err="1" smtClean="0"/>
              <a:t>Sp</a:t>
            </a:r>
            <a:r>
              <a:rPr lang="en-GB" dirty="0" smtClean="0"/>
              <a:t>, D} based on the dealer’s </a:t>
            </a:r>
            <a:r>
              <a:rPr lang="en-GB" dirty="0" err="1" smtClean="0"/>
              <a:t>upcard</a:t>
            </a:r>
            <a:r>
              <a:rPr lang="en-GB" dirty="0" smtClean="0"/>
              <a:t> and the two cards you have been dealt.</a:t>
            </a:r>
          </a:p>
          <a:p>
            <a:r>
              <a:rPr lang="en-GB" dirty="0" smtClean="0"/>
              <a:t>This decision rule evaluates the</a:t>
            </a:r>
          </a:p>
          <a:p>
            <a:r>
              <a:rPr lang="en-GB" dirty="0" smtClean="0"/>
              <a:t>Clarify basic strategy expectations  </a:t>
            </a:r>
          </a:p>
          <a:p>
            <a:endParaRPr lang="en-GB" dirty="0"/>
          </a:p>
        </p:txBody>
      </p:sp>
    </p:spTree>
    <p:extLst>
      <p:ext uri="{BB962C8B-B14F-4D97-AF65-F5344CB8AC3E}">
        <p14:creationId xmlns:p14="http://schemas.microsoft.com/office/powerpoint/2010/main" val="8742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Expectations under Basic Strategy.</a:t>
            </a:r>
            <a:endParaRPr lang="en-GB" dirty="0"/>
          </a:p>
        </p:txBody>
      </p:sp>
      <p:sp>
        <p:nvSpPr>
          <p:cNvPr id="3" name="Content Placeholder 2"/>
          <p:cNvSpPr>
            <a:spLocks noGrp="1"/>
          </p:cNvSpPr>
          <p:nvPr>
            <p:ph idx="1"/>
          </p:nvPr>
        </p:nvSpPr>
        <p:spPr/>
        <p:txBody>
          <a:bodyPr/>
          <a:lstStyle/>
          <a:p>
            <a:r>
              <a:rPr lang="en-GB" dirty="0" smtClean="0"/>
              <a:t>Numbers.</a:t>
            </a:r>
          </a:p>
          <a:p>
            <a:r>
              <a:rPr lang="en-GB" dirty="0" smtClean="0"/>
              <a:t>Conditions when it holds.</a:t>
            </a:r>
          </a:p>
          <a:p>
            <a:r>
              <a:rPr lang="en-GB" dirty="0" smtClean="0"/>
              <a:t>Fluctuations.</a:t>
            </a:r>
          </a:p>
          <a:p>
            <a:r>
              <a:rPr lang="en-GB" dirty="0" smtClean="0"/>
              <a:t>Table of reported expectations for concreteness.</a:t>
            </a:r>
          </a:p>
          <a:p>
            <a:r>
              <a:rPr lang="en-GB" dirty="0" smtClean="0"/>
              <a:t>CE or UCE?</a:t>
            </a:r>
          </a:p>
          <a:p>
            <a:r>
              <a:rPr lang="en-GB" dirty="0" smtClean="0"/>
              <a:t>Remember to amend slide 89 once this is completed.</a:t>
            </a:r>
            <a:endParaRPr lang="en-GB" dirty="0"/>
          </a:p>
        </p:txBody>
      </p:sp>
    </p:spTree>
    <p:extLst>
      <p:ext uri="{BB962C8B-B14F-4D97-AF65-F5344CB8AC3E}">
        <p14:creationId xmlns:p14="http://schemas.microsoft.com/office/powerpoint/2010/main" val="297357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Expected value – simple example.</a:t>
            </a:r>
            <a:endParaRPr lang="en-GB" dirty="0"/>
          </a:p>
        </p:txBody>
      </p:sp>
      <p:sp>
        <p:nvSpPr>
          <p:cNvPr id="3" name="Content Placeholder 2"/>
          <p:cNvSpPr>
            <a:spLocks noGrp="1"/>
          </p:cNvSpPr>
          <p:nvPr>
            <p:ph idx="1"/>
          </p:nvPr>
        </p:nvSpPr>
        <p:spPr/>
        <p:txBody>
          <a:bodyPr/>
          <a:lstStyle/>
          <a:p>
            <a:r>
              <a:rPr lang="en-GB" dirty="0" smtClean="0"/>
              <a:t>I use a computer to mimic the artificial construct of flipping a “loaded coin”, that is, a coin that can be appropriately modelled to yield heads with probability 0.3 and to yield tails with probability 0.7.</a:t>
            </a:r>
          </a:p>
          <a:p>
            <a:r>
              <a:rPr lang="en-GB" dirty="0" smtClean="0"/>
              <a:t>I offer you a one-time wager. You can opt to bet £100, and if the flipped coin is heads, then I pay you £300. If the coin is tails, then you lose your bet.</a:t>
            </a:r>
          </a:p>
          <a:p>
            <a:r>
              <a:rPr lang="en-GB" dirty="0" smtClean="0"/>
              <a:t>At a high-level, what are the </a:t>
            </a:r>
            <a:r>
              <a:rPr lang="en-GB" u="sng" dirty="0" smtClean="0"/>
              <a:t>arguments</a:t>
            </a:r>
            <a:r>
              <a:rPr lang="en-GB" dirty="0" smtClean="0"/>
              <a:t> for and against playing?</a:t>
            </a:r>
            <a:endParaRPr lang="en-GB" dirty="0"/>
          </a:p>
        </p:txBody>
      </p:sp>
    </p:spTree>
    <p:extLst>
      <p:ext uri="{BB962C8B-B14F-4D97-AF65-F5344CB8AC3E}">
        <p14:creationId xmlns:p14="http://schemas.microsoft.com/office/powerpoint/2010/main" val="428451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Building on the work of Baldwin, Maisel, </a:t>
            </a:r>
            <a:r>
              <a:rPr lang="en-GB" dirty="0" err="1"/>
              <a:t>Cantey</a:t>
            </a:r>
            <a:r>
              <a:rPr lang="en-GB" dirty="0"/>
              <a:t>, McDermott (1956).</a:t>
            </a:r>
          </a:p>
        </p:txBody>
      </p:sp>
      <p:pic>
        <p:nvPicPr>
          <p:cNvPr id="6" name="Content Placeholder 5"/>
          <p:cNvPicPr>
            <a:picLocks noGrp="1" noChangeAspect="1"/>
          </p:cNvPicPr>
          <p:nvPr>
            <p:ph idx="1"/>
          </p:nvPr>
        </p:nvPicPr>
        <p:blipFill>
          <a:blip r:embed="rId2"/>
          <a:stretch>
            <a:fillRect/>
          </a:stretch>
        </p:blipFill>
        <p:spPr>
          <a:xfrm>
            <a:off x="1511132" y="1988840"/>
            <a:ext cx="9947408" cy="3848267"/>
          </a:xfrm>
          <a:prstGeom prst="rect">
            <a:avLst/>
          </a:prstGeom>
        </p:spPr>
      </p:pic>
    </p:spTree>
    <p:extLst>
      <p:ext uri="{BB962C8B-B14F-4D97-AF65-F5344CB8AC3E}">
        <p14:creationId xmlns:p14="http://schemas.microsoft.com/office/powerpoint/2010/main" val="143449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Edward Thorp.</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Edward Thorp is a UCLA statistics professor who read the 1956 paper by Baldwin et al.</a:t>
            </a:r>
          </a:p>
          <a:p>
            <a:r>
              <a:rPr lang="en-GB" dirty="0" smtClean="0"/>
              <a:t>He was also influenced by a paper written by John Larry Kelly Jr. called “A New Interpretation of Information Rate.” (1956) – more on this later.</a:t>
            </a:r>
          </a:p>
          <a:p>
            <a:r>
              <a:rPr lang="en-GB" dirty="0" smtClean="0"/>
              <a:t>Essentially, Thorp’s idea was to treat the highlighted sections in the previous paper as </a:t>
            </a:r>
            <a:r>
              <a:rPr lang="en-GB" u="sng" dirty="0" smtClean="0"/>
              <a:t>a challenge – to question whether one could do better. </a:t>
            </a:r>
          </a:p>
          <a:p>
            <a:r>
              <a:rPr lang="en-GB" b="1" dirty="0" smtClean="0"/>
              <a:t>Bearing in mind what we have seen with the toy model of red-black, do you think that using statistical information about previous cards that have been dealt will confer any advantages?</a:t>
            </a:r>
          </a:p>
          <a:p>
            <a:endParaRPr lang="en-GB" dirty="0"/>
          </a:p>
        </p:txBody>
      </p:sp>
    </p:spTree>
    <p:extLst>
      <p:ext uri="{BB962C8B-B14F-4D97-AF65-F5344CB8AC3E}">
        <p14:creationId xmlns:p14="http://schemas.microsoft.com/office/powerpoint/2010/main" val="107712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Brief note on the standards of rigour and “truth” amongst different forms of media.</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A brief word on the distinction between a published book and a published paper.</a:t>
            </a:r>
          </a:p>
          <a:p>
            <a:r>
              <a:rPr lang="en-GB" dirty="0" smtClean="0"/>
              <a:t>Generally, published books, unless they are published as </a:t>
            </a:r>
            <a:r>
              <a:rPr lang="en-GB" u="sng" dirty="0" smtClean="0"/>
              <a:t>textbooks</a:t>
            </a:r>
            <a:r>
              <a:rPr lang="en-GB" dirty="0" smtClean="0"/>
              <a:t>, or by </a:t>
            </a:r>
            <a:r>
              <a:rPr lang="en-GB" u="sng" dirty="0" smtClean="0"/>
              <a:t>academic publishers</a:t>
            </a:r>
            <a:r>
              <a:rPr lang="en-GB" dirty="0" smtClean="0"/>
              <a:t>, tend to be written to a less rigorous standard of “truth” than published journal papers.</a:t>
            </a:r>
          </a:p>
          <a:p>
            <a:r>
              <a:rPr lang="en-GB" dirty="0" smtClean="0"/>
              <a:t>Journal papers go through what is known as a peer-review process. That is, the paper is vetted by a number of selected referees (often full-time professors at top universities).</a:t>
            </a:r>
          </a:p>
          <a:p>
            <a:r>
              <a:rPr lang="en-GB" dirty="0" smtClean="0"/>
              <a:t>Generally, these papers, as they are written for technical audiences, are uncompromising on rigour, and can feel difficult to read if you are not familiar with the discipline of the paper you are working in.</a:t>
            </a:r>
          </a:p>
          <a:p>
            <a:r>
              <a:rPr lang="en-GB" b="1" dirty="0" smtClean="0"/>
              <a:t>To get a feel for what I am trying to say – spend half an hour going through one of the papers in the shared Drive in your own time.</a:t>
            </a:r>
            <a:endParaRPr lang="en-GB" b="1" dirty="0"/>
          </a:p>
        </p:txBody>
      </p:sp>
    </p:spTree>
    <p:extLst>
      <p:ext uri="{BB962C8B-B14F-4D97-AF65-F5344CB8AC3E}">
        <p14:creationId xmlns:p14="http://schemas.microsoft.com/office/powerpoint/2010/main" val="258383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Very brief literature survey.</a:t>
            </a:r>
            <a:endParaRPr lang="en-GB" dirty="0"/>
          </a:p>
        </p:txBody>
      </p:sp>
      <p:sp>
        <p:nvSpPr>
          <p:cNvPr id="3" name="Content Placeholder 2"/>
          <p:cNvSpPr>
            <a:spLocks noGrp="1"/>
          </p:cNvSpPr>
          <p:nvPr>
            <p:ph idx="1"/>
          </p:nvPr>
        </p:nvSpPr>
        <p:spPr>
          <a:xfrm>
            <a:off x="1593436" y="1628800"/>
            <a:ext cx="9782801" cy="5229200"/>
          </a:xfrm>
        </p:spPr>
        <p:txBody>
          <a:bodyPr>
            <a:normAutofit fontScale="70000" lnSpcReduction="20000"/>
          </a:bodyPr>
          <a:lstStyle/>
          <a:p>
            <a:r>
              <a:rPr lang="en-GB" dirty="0" smtClean="0"/>
              <a:t>We will now outline Edward Thorp’s work to provide a brief narrative to understanding the developments that lead to the HI-LO card counting method.</a:t>
            </a:r>
          </a:p>
          <a:p>
            <a:r>
              <a:rPr lang="en-GB" dirty="0" smtClean="0"/>
              <a:t>We will take a scatter-gun, fragmented approach; and then bind together the key developments in an organised fashion later.</a:t>
            </a:r>
          </a:p>
          <a:p>
            <a:r>
              <a:rPr lang="en-GB" dirty="0" smtClean="0"/>
              <a:t>Edward Thorp publishes the </a:t>
            </a:r>
            <a:r>
              <a:rPr lang="en-GB" dirty="0"/>
              <a:t>journal paper “A Favourable Strategy for Twenty-One” (1961</a:t>
            </a:r>
            <a:r>
              <a:rPr lang="en-GB" dirty="0" smtClean="0"/>
              <a:t>), containing some important empirical observations.</a:t>
            </a:r>
          </a:p>
          <a:p>
            <a:r>
              <a:rPr lang="en-GB" dirty="0" smtClean="0"/>
              <a:t>Edward Thorp published the “Five Count” and “Ten Count” strategy in “Beat the Dealer” (1962).</a:t>
            </a:r>
          </a:p>
          <a:p>
            <a:r>
              <a:rPr lang="en-GB" dirty="0" smtClean="0"/>
              <a:t>The HI-LO card counting system was presented by engineer/mathematician Harvey Dubner in 1963 at the Fall Joint computer conference under the presentation “Using computers in games of chance and skill.”*</a:t>
            </a:r>
          </a:p>
          <a:p>
            <a:r>
              <a:rPr lang="en-GB" dirty="0" smtClean="0"/>
              <a:t>Edward Thorp republishes “Beat the Dealer” with Dubner’s HI-LO system and a study of it under the “Complete Point Count” system (1966).</a:t>
            </a:r>
          </a:p>
          <a:p>
            <a:r>
              <a:rPr lang="en-GB" dirty="0" smtClean="0"/>
              <a:t>Sourcing the Dubner presentation is difficult – not sure if it’s in print. </a:t>
            </a:r>
          </a:p>
          <a:p>
            <a:r>
              <a:rPr lang="en-GB" dirty="0" smtClean="0"/>
              <a:t>*Note the </a:t>
            </a:r>
            <a:r>
              <a:rPr lang="en-GB" u="sng" dirty="0" smtClean="0"/>
              <a:t>title</a:t>
            </a:r>
            <a:r>
              <a:rPr lang="en-GB" dirty="0" smtClean="0"/>
              <a:t> of this presentation.</a:t>
            </a:r>
          </a:p>
          <a:p>
            <a:endParaRPr lang="en-GB" dirty="0" smtClean="0"/>
          </a:p>
        </p:txBody>
      </p:sp>
    </p:spTree>
    <p:extLst>
      <p:ext uri="{BB962C8B-B14F-4D97-AF65-F5344CB8AC3E}">
        <p14:creationId xmlns:p14="http://schemas.microsoft.com/office/powerpoint/2010/main" val="170669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Favourable Strategy for Twenty-One”, Thorp E. (1961).</a:t>
            </a:r>
            <a:endParaRPr lang="en-GB" dirty="0"/>
          </a:p>
        </p:txBody>
      </p:sp>
      <p:sp>
        <p:nvSpPr>
          <p:cNvPr id="3" name="Content Placeholder 2"/>
          <p:cNvSpPr>
            <a:spLocks noGrp="1"/>
          </p:cNvSpPr>
          <p:nvPr>
            <p:ph idx="1"/>
          </p:nvPr>
        </p:nvSpPr>
        <p:spPr>
          <a:xfrm>
            <a:off x="1593436" y="1600200"/>
            <a:ext cx="9782801" cy="5141168"/>
          </a:xfrm>
        </p:spPr>
        <p:txBody>
          <a:bodyPr>
            <a:normAutofit fontScale="77500" lnSpcReduction="20000"/>
          </a:bodyPr>
          <a:lstStyle/>
          <a:p>
            <a:r>
              <a:rPr lang="en-GB" dirty="0" smtClean="0"/>
              <a:t>Open the paper.</a:t>
            </a:r>
          </a:p>
          <a:p>
            <a:r>
              <a:rPr lang="en-GB" dirty="0" smtClean="0"/>
              <a:t>Baldwin </a:t>
            </a:r>
            <a:r>
              <a:rPr lang="en-GB" dirty="0"/>
              <a:t>et al.’s work to derive a proto-Basic Strategy used an approximation in computing the probability of a dealer getting a final total of 17 or more</a:t>
            </a:r>
            <a:r>
              <a:rPr lang="en-GB" dirty="0" smtClean="0"/>
              <a:t>.</a:t>
            </a:r>
          </a:p>
          <a:p>
            <a:r>
              <a:rPr lang="en-GB" dirty="0" smtClean="0"/>
              <a:t>The key developments in Thorp’s 1961 paper were the following:</a:t>
            </a:r>
          </a:p>
          <a:p>
            <a:r>
              <a:rPr lang="en-GB" dirty="0" smtClean="0"/>
              <a:t>1. Use of a “high-speed computer program” to find a more accurate version of the player’s “best possible strategy” (read Basic Strategy) and “expectation” that avoided the use of the above approximation.</a:t>
            </a:r>
          </a:p>
          <a:p>
            <a:pPr lvl="1"/>
            <a:r>
              <a:rPr lang="en-GB" b="1" dirty="0" smtClean="0"/>
              <a:t>Consequence: More accurate player expectations calculations under Basic Strategy.</a:t>
            </a:r>
          </a:p>
          <a:p>
            <a:r>
              <a:rPr lang="en-GB" dirty="0" smtClean="0"/>
              <a:t>2. Adapting programming to run simulations/calculations for </a:t>
            </a:r>
            <a:r>
              <a:rPr lang="en-GB" i="1" dirty="0" smtClean="0"/>
              <a:t>arbitrary sets of cards</a:t>
            </a:r>
            <a:r>
              <a:rPr lang="en-GB" dirty="0" smtClean="0"/>
              <a:t>, that is </a:t>
            </a:r>
            <a:r>
              <a:rPr lang="en-GB" i="1" dirty="0" smtClean="0"/>
              <a:t>taking into account cards that become visible during play.</a:t>
            </a:r>
          </a:p>
          <a:p>
            <a:pPr lvl="1"/>
            <a:r>
              <a:rPr lang="en-GB" b="1" dirty="0" smtClean="0"/>
              <a:t>Consequence 1: A step towards relaxing the simplifying assumption made in Baldwin et al.; and Basic Strategy calculations – </a:t>
            </a:r>
            <a:r>
              <a:rPr lang="en-GB" b="1" dirty="0" err="1" smtClean="0"/>
              <a:t>equiprobability</a:t>
            </a:r>
            <a:r>
              <a:rPr lang="en-GB" b="1" dirty="0" smtClean="0"/>
              <a:t> and sampling with replacement.</a:t>
            </a:r>
          </a:p>
          <a:p>
            <a:pPr lvl="1"/>
            <a:r>
              <a:rPr lang="en-GB" b="1" dirty="0" smtClean="0"/>
              <a:t>Consequence 2: A step towards accumulating statistical/empirical evidence that is in principle, reproducible.</a:t>
            </a:r>
          </a:p>
          <a:p>
            <a:endParaRPr lang="en-GB" dirty="0" smtClean="0"/>
          </a:p>
        </p:txBody>
      </p:sp>
    </p:spTree>
    <p:extLst>
      <p:ext uri="{BB962C8B-B14F-4D97-AF65-F5344CB8AC3E}">
        <p14:creationId xmlns:p14="http://schemas.microsoft.com/office/powerpoint/2010/main" val="159064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Favourable Strategy for Twenty-One”, Thorp E. (1961).</a:t>
            </a:r>
          </a:p>
        </p:txBody>
      </p:sp>
      <p:pic>
        <p:nvPicPr>
          <p:cNvPr id="4" name="Content Placeholder 3"/>
          <p:cNvPicPr>
            <a:picLocks noGrp="1" noChangeAspect="1"/>
          </p:cNvPicPr>
          <p:nvPr>
            <p:ph idx="1"/>
          </p:nvPr>
        </p:nvPicPr>
        <p:blipFill>
          <a:blip r:embed="rId2"/>
          <a:stretch>
            <a:fillRect/>
          </a:stretch>
        </p:blipFill>
        <p:spPr>
          <a:xfrm>
            <a:off x="1593850" y="2129871"/>
            <a:ext cx="9782175" cy="3512657"/>
          </a:xfrm>
          <a:prstGeom prst="rect">
            <a:avLst/>
          </a:prstGeom>
        </p:spPr>
      </p:pic>
    </p:spTree>
    <p:extLst>
      <p:ext uri="{BB962C8B-B14F-4D97-AF65-F5344CB8AC3E}">
        <p14:creationId xmlns:p14="http://schemas.microsoft.com/office/powerpoint/2010/main" val="252009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Table 1. - “A </a:t>
            </a:r>
            <a:r>
              <a:rPr lang="en-GB" dirty="0"/>
              <a:t>Favourable Strategy for Twenty-One”, Thorp E. (1961</a:t>
            </a:r>
            <a:r>
              <a:rPr lang="en-GB" dirty="0" smtClean="0"/>
              <a:t>)</a:t>
            </a:r>
            <a:endParaRPr lang="en-GB" dirty="0"/>
          </a:p>
        </p:txBody>
      </p:sp>
      <p:pic>
        <p:nvPicPr>
          <p:cNvPr id="4" name="Content Placeholder 3"/>
          <p:cNvPicPr>
            <a:picLocks noGrp="1" noChangeAspect="1"/>
          </p:cNvPicPr>
          <p:nvPr>
            <p:ph idx="1"/>
          </p:nvPr>
        </p:nvPicPr>
        <p:blipFill>
          <a:blip r:embed="rId2"/>
          <a:stretch>
            <a:fillRect/>
          </a:stretch>
        </p:blipFill>
        <p:spPr>
          <a:xfrm>
            <a:off x="2759005" y="1772816"/>
            <a:ext cx="7451661" cy="4572000"/>
          </a:xfrm>
          <a:prstGeom prst="rect">
            <a:avLst/>
          </a:prstGeom>
        </p:spPr>
      </p:pic>
    </p:spTree>
    <p:extLst>
      <p:ext uri="{BB962C8B-B14F-4D97-AF65-F5344CB8AC3E}">
        <p14:creationId xmlns:p14="http://schemas.microsoft.com/office/powerpoint/2010/main" val="174491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cap="none" dirty="0"/>
              <a:t>Table 1. - “A Favourable Strategy for Twenty-One”, Thorp E. (1961)</a:t>
            </a:r>
          </a:p>
        </p:txBody>
      </p:sp>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en-GB" b="1" dirty="0" smtClean="0"/>
              <a:t>Focus on trying to get a sense for understanding how the previous table was computed.</a:t>
            </a:r>
          </a:p>
        </p:txBody>
      </p:sp>
      <p:pic>
        <p:nvPicPr>
          <p:cNvPr id="5" name="Content Placeholder 3"/>
          <p:cNvPicPr>
            <a:picLocks noGrp="1" noChangeAspect="1"/>
          </p:cNvPicPr>
          <p:nvPr>
            <p:ph idx="1"/>
          </p:nvPr>
        </p:nvPicPr>
        <p:blipFill>
          <a:blip r:embed="rId2"/>
          <a:stretch>
            <a:fillRect/>
          </a:stretch>
        </p:blipFill>
        <p:spPr>
          <a:xfrm>
            <a:off x="5662364" y="188640"/>
            <a:ext cx="5509361" cy="6516531"/>
          </a:xfrm>
          <a:prstGeom prst="rect">
            <a:avLst/>
          </a:prstGeom>
        </p:spPr>
      </p:pic>
    </p:spTree>
    <p:extLst>
      <p:ext uri="{BB962C8B-B14F-4D97-AF65-F5344CB8AC3E}">
        <p14:creationId xmlns:p14="http://schemas.microsoft.com/office/powerpoint/2010/main" val="79996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cap="none" dirty="0" smtClean="0"/>
              <a:t>Table 4.1 - “Beat the Dealer”, Thorp, E. (1962).</a:t>
            </a:r>
            <a:endParaRPr lang="en-GB" cap="none" dirty="0"/>
          </a:p>
        </p:txBody>
      </p:sp>
      <p:pic>
        <p:nvPicPr>
          <p:cNvPr id="5" name="Content Placeholder 4"/>
          <p:cNvPicPr>
            <a:picLocks noGrp="1" noChangeAspect="1"/>
          </p:cNvPicPr>
          <p:nvPr>
            <p:ph idx="1"/>
          </p:nvPr>
        </p:nvPicPr>
        <p:blipFill>
          <a:blip r:embed="rId2"/>
          <a:stretch>
            <a:fillRect/>
          </a:stretch>
        </p:blipFill>
        <p:spPr>
          <a:xfrm>
            <a:off x="5806380" y="116632"/>
            <a:ext cx="5059102" cy="6677196"/>
          </a:xfrm>
          <a:prstGeom prst="rect">
            <a:avLst/>
          </a:prstGeom>
        </p:spPr>
      </p:pic>
      <p:sp>
        <p:nvSpPr>
          <p:cNvPr id="4" name="Text Placeholder 3"/>
          <p:cNvSpPr>
            <a:spLocks noGrp="1"/>
          </p:cNvSpPr>
          <p:nvPr>
            <p:ph type="body" sz="half" idx="2"/>
          </p:nvPr>
        </p:nvSpPr>
        <p:spPr/>
        <p:txBody>
          <a:bodyPr>
            <a:normAutofit fontScale="92500" lnSpcReduction="20000"/>
          </a:bodyPr>
          <a:lstStyle/>
          <a:p>
            <a:pPr marL="342900" indent="-342900">
              <a:buFont typeface="Arial" panose="020B0604020202020204" pitchFamily="34" charset="0"/>
              <a:buChar char="•"/>
            </a:pPr>
            <a:r>
              <a:rPr lang="en-GB" dirty="0" smtClean="0"/>
              <a:t>Teaser questions:-</a:t>
            </a:r>
          </a:p>
          <a:p>
            <a:pPr marL="342900" indent="-342900">
              <a:buFont typeface="Arial" panose="020B0604020202020204" pitchFamily="34" charset="0"/>
              <a:buChar char="•"/>
            </a:pPr>
            <a:r>
              <a:rPr lang="en-GB" dirty="0" smtClean="0"/>
              <a:t>1. What does Q(X) = Y mean?</a:t>
            </a:r>
          </a:p>
          <a:p>
            <a:pPr marL="342900" indent="-342900">
              <a:buFont typeface="Arial" panose="020B0604020202020204" pitchFamily="34" charset="0"/>
              <a:buChar char="•"/>
            </a:pPr>
            <a:r>
              <a:rPr lang="en-GB" dirty="0"/>
              <a:t>2</a:t>
            </a:r>
            <a:r>
              <a:rPr lang="en-GB" dirty="0" smtClean="0"/>
              <a:t>. Why are some of the reported numbers in the 1961 paper and the 1962 book different?</a:t>
            </a:r>
          </a:p>
          <a:p>
            <a:pPr marL="342900" indent="-342900">
              <a:buFont typeface="Arial" panose="020B0604020202020204" pitchFamily="34" charset="0"/>
              <a:buChar char="•"/>
            </a:pPr>
            <a:r>
              <a:rPr lang="en-GB" dirty="0" smtClean="0"/>
              <a:t>We now need to get a handle on the following:</a:t>
            </a:r>
          </a:p>
          <a:p>
            <a:pPr marL="342900" indent="-342900">
              <a:buFont typeface="Arial" panose="020B0604020202020204" pitchFamily="34" charset="0"/>
              <a:buChar char="•"/>
            </a:pPr>
            <a:r>
              <a:rPr lang="en-GB" dirty="0" smtClean="0"/>
              <a:t>1. How were the numbers computed?*</a:t>
            </a:r>
          </a:p>
          <a:p>
            <a:pPr marL="342900" indent="-342900">
              <a:buFont typeface="Arial" panose="020B0604020202020204" pitchFamily="34" charset="0"/>
              <a:buChar char="•"/>
            </a:pPr>
            <a:r>
              <a:rPr lang="en-GB" dirty="0" smtClean="0"/>
              <a:t>2. Interpreting the statistical evidence presented.</a:t>
            </a:r>
          </a:p>
          <a:p>
            <a:pPr marL="342900" indent="-342900">
              <a:buFont typeface="Arial" panose="020B0604020202020204" pitchFamily="34" charset="0"/>
              <a:buChar char="•"/>
            </a:pPr>
            <a:r>
              <a:rPr lang="en-GB" dirty="0" smtClean="0"/>
              <a:t>* Why is this important?</a:t>
            </a:r>
            <a:endParaRPr lang="en-GB" dirty="0"/>
          </a:p>
        </p:txBody>
      </p:sp>
    </p:spTree>
    <p:extLst>
      <p:ext uri="{BB962C8B-B14F-4D97-AF65-F5344CB8AC3E}">
        <p14:creationId xmlns:p14="http://schemas.microsoft.com/office/powerpoint/2010/main" val="94123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Why should we be concerned with reproducing calculations, or reproducibility in science in general?</a:t>
            </a:r>
            <a:endParaRPr lang="en-GB" dirty="0"/>
          </a:p>
        </p:txBody>
      </p:sp>
      <p:sp>
        <p:nvSpPr>
          <p:cNvPr id="3" name="Content Placeholder 2"/>
          <p:cNvSpPr>
            <a:spLocks noGrp="1"/>
          </p:cNvSpPr>
          <p:nvPr>
            <p:ph idx="1"/>
          </p:nvPr>
        </p:nvSpPr>
        <p:spPr/>
        <p:txBody>
          <a:bodyPr/>
          <a:lstStyle/>
          <a:p>
            <a:r>
              <a:rPr lang="en-GB" dirty="0"/>
              <a:t>As an open-minded sceptic </a:t>
            </a:r>
            <a:r>
              <a:rPr lang="en-GB" dirty="0" smtClean="0"/>
              <a:t>with elementary </a:t>
            </a:r>
            <a:r>
              <a:rPr lang="en-GB" dirty="0"/>
              <a:t>technical proficiency, we want to know how Table 1 and Table 4.1 were computed.</a:t>
            </a:r>
          </a:p>
          <a:p>
            <a:r>
              <a:rPr lang="en-GB" dirty="0"/>
              <a:t>To the extent that, in principle, we </a:t>
            </a:r>
            <a:r>
              <a:rPr lang="en-GB" i="1" dirty="0"/>
              <a:t>could reproduce the calculations ourselves.</a:t>
            </a:r>
          </a:p>
          <a:p>
            <a:r>
              <a:rPr lang="en-GB" dirty="0" smtClean="0"/>
              <a:t>Reproducibility is a cornerstone of the scientific method – if results are not reproducible, do they still have value?</a:t>
            </a:r>
          </a:p>
          <a:p>
            <a:r>
              <a:rPr lang="en-GB" dirty="0" smtClean="0"/>
              <a:t>We will not fully reproduce the calculation – justify why.</a:t>
            </a:r>
          </a:p>
          <a:p>
            <a:pPr marL="0" indent="0">
              <a:buNone/>
            </a:pPr>
            <a:endParaRPr lang="en-GB" dirty="0"/>
          </a:p>
          <a:p>
            <a:endParaRPr lang="en-GB" dirty="0"/>
          </a:p>
        </p:txBody>
      </p:sp>
    </p:spTree>
    <p:extLst>
      <p:ext uri="{BB962C8B-B14F-4D97-AF65-F5344CB8AC3E}">
        <p14:creationId xmlns:p14="http://schemas.microsoft.com/office/powerpoint/2010/main" val="410941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35070</TotalTime>
  <Words>13443</Words>
  <Application>Microsoft Office PowerPoint</Application>
  <PresentationFormat>Custom</PresentationFormat>
  <Paragraphs>913</Paragraphs>
  <Slides>243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243</vt:i4>
      </vt:variant>
    </vt:vector>
  </HeadingPairs>
  <TitlesOfParts>
    <vt:vector size="248" baseType="lpstr">
      <vt:lpstr>Arial</vt:lpstr>
      <vt:lpstr>Cambria Math</vt:lpstr>
      <vt:lpstr>Courier New</vt:lpstr>
      <vt:lpstr>Euphemia</vt:lpstr>
      <vt:lpstr>Math 16x9</vt:lpstr>
      <vt:lpstr>Blackjack and HI-LO card counting.</vt:lpstr>
      <vt:lpstr>Learning objectives.</vt:lpstr>
      <vt:lpstr>Why are we undertaking this exercise?</vt:lpstr>
      <vt:lpstr>From “How to gamble if you must”, Dubins, L., Savage, L. (1976).</vt:lpstr>
      <vt:lpstr>Roadmap.</vt:lpstr>
      <vt:lpstr>PowerPoint Presentation</vt:lpstr>
      <vt:lpstr>Preliminaries.</vt:lpstr>
      <vt:lpstr>Expected value.</vt:lpstr>
      <vt:lpstr>Expected value – simple example.</vt:lpstr>
      <vt:lpstr>Expected value – simple calculation.</vt:lpstr>
      <vt:lpstr>Limits on the use of expected value.</vt:lpstr>
      <vt:lpstr>Expected value as a statistical average.</vt:lpstr>
      <vt:lpstr>The Laws of Large Numbers (linking sample means and expected value).</vt:lpstr>
      <vt:lpstr>Basic Strategy.</vt:lpstr>
      <vt:lpstr>Baldwin, Cantel, Maisel, McDermott (1956)</vt:lpstr>
      <vt:lpstr>Basic Strategy.</vt:lpstr>
      <vt:lpstr>Basic Strategy.</vt:lpstr>
      <vt:lpstr>House Edge.</vt:lpstr>
      <vt:lpstr>House Edge.</vt:lpstr>
      <vt:lpstr>House Edge.</vt:lpstr>
      <vt:lpstr>House Edge.</vt:lpstr>
      <vt:lpstr>HI-LO card counting.</vt:lpstr>
      <vt:lpstr>HI-LO card counting – heuristic arguments.</vt:lpstr>
      <vt:lpstr>Quick question: What are your thoughts and feelings on the arguments presented in the previous slides? Are you sufficiently convinced by the arguments proferred to wager your own money playing a HI-LO card counting system in the casino?</vt:lpstr>
      <vt:lpstr>HI-LO card counting system – practical implementation.</vt:lpstr>
      <vt:lpstr>Example: It is beginning of the 20th round of Blackjack. Will Lee has been tallying the cards previously and notes that the running count is 4. There is 1 deck remaining in the shoe. Therefore the true count is 4. Dealer asks for Will to place his bets. As the true count is greater than 2, Will, who normally bets the £5 minimum bet as his “fishing bet”, raises his bets by a multiple of 20x to £100.  Question: What do you think happens to Will at the end of the evening?</vt:lpstr>
      <vt:lpstr>Answer: He’s informed that his custom is no longer welcome at the casino. He is politely asked to leave by casino management, and informed that he is blacklisted from returning.</vt:lpstr>
      <vt:lpstr>HI-LO card counting system – variants.</vt:lpstr>
      <vt:lpstr>HI-LO card counting - any better arguments?</vt:lpstr>
      <vt:lpstr>Exercise – Critical evaluation.</vt:lpstr>
      <vt:lpstr>Aims of the previous exercise.</vt:lpstr>
      <vt:lpstr>The deficiencies of common presentations on HI-LO card counting.</vt:lpstr>
      <vt:lpstr>Solution  - the focus of the presentation.</vt:lpstr>
      <vt:lpstr>The contemporary state of Blackjack and HI-LO card counting.</vt:lpstr>
      <vt:lpstr>PowerPoint Presentation</vt:lpstr>
      <vt:lpstr>General rationale for studying a toy model.</vt:lpstr>
      <vt:lpstr>Specific rationale for studying a toy model.</vt:lpstr>
      <vt:lpstr>Red-black: a formal roadmap.</vt:lpstr>
      <vt:lpstr>Toy model formalities – representing a deck of cards.</vt:lpstr>
      <vt:lpstr>Red-black (Ethier 2010).</vt:lpstr>
      <vt:lpstr>Indicator functions. </vt:lpstr>
      <vt:lpstr>Red-black: Profit per unit bet (1a.)</vt:lpstr>
      <vt:lpstr>Conditional expectation.</vt:lpstr>
      <vt:lpstr>Are you at ease with that definition of conditional expectation? If not, please say and I can go over a simple example with you.</vt:lpstr>
      <vt:lpstr>Expectation of an indicator function.</vt:lpstr>
      <vt:lpstr>Red-black: Conditional expected profit per unit bet (1b.) – derivation.</vt:lpstr>
      <vt:lpstr>Red-black: Conditional expected profit per unit bet (1b.) – derivation.</vt:lpstr>
      <vt:lpstr>Red-black: Conditional expected profit per unit bet (1b.)</vt:lpstr>
      <vt:lpstr>Red-black: A simple point count system. </vt:lpstr>
      <vt:lpstr>Exercise: Derive the mean profit per unit bet, and the mean conditional expected profit per unit bet.</vt:lpstr>
      <vt:lpstr>Red-black: Mean profit per unit bet (1c.)</vt:lpstr>
      <vt:lpstr>PowerPoint Presentation</vt:lpstr>
      <vt:lpstr>Red-black: Variance of the conditional expected profit per unit bet (2.)</vt:lpstr>
      <vt:lpstr>Red-black: Key results.</vt:lpstr>
      <vt:lpstr>PowerPoint Presentation</vt:lpstr>
      <vt:lpstr>Red-black: Deriving the variance of the conditional expected profit per unit bet (2.)</vt:lpstr>
      <vt:lpstr>Red-black: Deriving the variance of the conditional expected profit per unit bet (2.)</vt:lpstr>
      <vt:lpstr>PowerPoint Presentation</vt:lpstr>
      <vt:lpstr>Red-black: Deriving the variance of the conditional expected profit per unit bet (2.)</vt:lpstr>
      <vt:lpstr>Red-black: Deriving the variance of the conditional expected profit per unit bet (2.)</vt:lpstr>
      <vt:lpstr>Properties of the variance of the conditional expected profit per unit bet (2.)</vt:lpstr>
      <vt:lpstr>Properties of the variance of the conditional expected profit per unit bet (2.)</vt:lpstr>
      <vt:lpstr>Red-black: Developing intuition for the algebra.</vt:lpstr>
      <vt:lpstr>PowerPoint Presentation</vt:lpstr>
      <vt:lpstr>Probability mass function of the conditional expected profit per unit bet.</vt:lpstr>
      <vt:lpstr>Probability mass function of the conditional expected profit per unit bet.</vt:lpstr>
      <vt:lpstr>Probability mass function of the conditional expected profit per unit bet.</vt:lpstr>
      <vt:lpstr>Probability mass function of the conditional expected profit per unit bet.</vt:lpstr>
      <vt:lpstr>Probability mass function of the conditional expected profit per unit bet.</vt:lpstr>
      <vt:lpstr>Variance of the conditional expected profit per unit bet, as function of cards seen, n; for deck size N = 52 cards.</vt:lpstr>
      <vt:lpstr>Plot of variance of the conditional expected profit per unit bet, as function of cards seen, n; for deck size N = 52 cards.</vt:lpstr>
      <vt:lpstr>Plot of the derivative of the variance of the conditional expected profit per unit bet as function of number of cards seen, n; deck-size N=52.</vt:lpstr>
      <vt:lpstr>Red-black: Cumulative distribution of the conditional expected profit per unit bet (3).</vt:lpstr>
      <vt:lpstr>Probability distributions.</vt:lpstr>
      <vt:lpstr>Hypergeometric distribution: sampling without replacement.</vt:lpstr>
      <vt:lpstr>Hypergeometric distribution: probability mass function (PMF)</vt:lpstr>
      <vt:lpstr>Red-black: Cumulative distribution of the conditional expected profit per unit bet (3a.) </vt:lpstr>
      <vt:lpstr>Hypergeometric PMF and CDF for number of odd cards seen.</vt:lpstr>
      <vt:lpstr>Red-black: Cumulative distribution of the conditional expected profit per unit bet (3b.)</vt:lpstr>
      <vt:lpstr>Further observations (optional) (4).</vt:lpstr>
      <vt:lpstr>PowerPoint Presentation</vt:lpstr>
      <vt:lpstr>Roadmap.</vt:lpstr>
      <vt:lpstr>Continuing threads from earlier. </vt:lpstr>
      <vt:lpstr>High-level questions to think about.</vt:lpstr>
      <vt:lpstr>Building on the work of Baldwin, Maisel, Cantey, McDermott (1956).</vt:lpstr>
      <vt:lpstr>Key assumptions and simplifications in Baldwin, Maisel, Cantey, McDermott (1956).</vt:lpstr>
      <vt:lpstr>Baldwin, Maisel, Cantey, McDermott (1956).</vt:lpstr>
      <vt:lpstr>Essence of Basic Strategy. </vt:lpstr>
      <vt:lpstr>Expectations under Basic Strategy.</vt:lpstr>
      <vt:lpstr>Building on the work of Baldwin, Maisel, Cantey, McDermott (1956).</vt:lpstr>
      <vt:lpstr>Edward Thorp.</vt:lpstr>
      <vt:lpstr>Brief note on the standards of rigour and “truth” amongst different forms of media.</vt:lpstr>
      <vt:lpstr>Very brief literature survey.</vt:lpstr>
      <vt:lpstr>“A Favourable Strategy for Twenty-One”, Thorp E. (1961).</vt:lpstr>
      <vt:lpstr>“A Favourable Strategy for Twenty-One”, Thorp E. (1961).</vt:lpstr>
      <vt:lpstr>Table 1. - “A Favourable Strategy for Twenty-One”, Thorp E. (1961)</vt:lpstr>
      <vt:lpstr>Table 1. - “A Favourable Strategy for Twenty-One”, Thorp E. (1961)</vt:lpstr>
      <vt:lpstr>Table 4.1 - “Beat the Dealer”, Thorp, E. (1962).</vt:lpstr>
      <vt:lpstr>Why should we be concerned with reproducing calculations, or reproducibility in science in general?</vt:lpstr>
      <vt:lpstr>1. Computation of the player advantage (expectations) for representative subsets of the deck.</vt:lpstr>
      <vt:lpstr>Frequency of favourable situations.</vt:lpstr>
      <vt:lpstr>2. Interpreting the statistical evidence </vt:lpstr>
      <vt:lpstr>2. Interpreting the statistical evidence.</vt:lpstr>
      <vt:lpstr>A few remarks.</vt:lpstr>
      <vt:lpstr>“Optimal gambling systems for favourable games.” Thorp, E. (1969).</vt:lpstr>
      <vt:lpstr>“The Fundamental Theorem of Card Counting with Applications to Trente-et-Quarante and Baccarat.” Thorp, E., Walden, W. (1973).</vt:lpstr>
      <vt:lpstr>“The Fundamental Theorem of Card Counting with Applications to Trente-et-Quarante and Baccarat.” Thorp, E., Walden, W. (1973).</vt:lpstr>
      <vt:lpstr>“The Fundamental Theorem of Card Counting with Applications to Trente-et-Quarante and Baccarat.” Thorp, E., Walden, W. (1973).</vt:lpstr>
      <vt:lpstr>“On the fundamental theorem of card counting, with application to the game of trente-et-quarante.” Ethier, S., Levin, D. (2005)</vt:lpstr>
      <vt:lpstr>Key insights to conclude the literature survey.</vt:lpstr>
      <vt:lpstr>PowerPoint Presentation</vt:lpstr>
      <vt:lpstr>Overview.</vt:lpstr>
      <vt:lpstr>Red-black toy model key results (review).</vt:lpstr>
      <vt:lpstr>Generalised fixed strategy model: setup.</vt:lpstr>
      <vt:lpstr>Generalised fixed strategy model - profit per unit bet and conditional expected profit per unit bet. </vt:lpstr>
      <vt:lpstr>FTCC: fixed strategy, Ethier, S. (2010)</vt:lpstr>
      <vt:lpstr>FTCC: The existence of profit opportunities.</vt:lpstr>
      <vt:lpstr>FTCC: Discussion.</vt:lpstr>
      <vt:lpstr>FTCC: Some of the issues Blackjack raises.</vt:lpstr>
      <vt:lpstr>Quick question: Faced with the previous difficulties raised, do you have any ideas on how we might proceed?</vt:lpstr>
      <vt:lpstr>Analytic and computational intractability – the orientation of modern applied mathematics, statistics.</vt:lpstr>
      <vt:lpstr>Connections with information theory and communications engineering.</vt:lpstr>
      <vt:lpstr>Part IIIb – Proof of the Fundamental Theorem of Card Counting (FTCC).</vt:lpstr>
      <vt:lpstr>Proof of the FTCC (fixed strategy).</vt:lpstr>
      <vt:lpstr>Proof of FTCC, Ethier, S. (2010).</vt:lpstr>
      <vt:lpstr>PowerPoint Presentation</vt:lpstr>
      <vt:lpstr>Convex functions.</vt:lpstr>
      <vt:lpstr>Convex functions.</vt:lpstr>
      <vt:lpstr>Jensen’s inequality.</vt:lpstr>
      <vt:lpstr>Jensen’s inequality.</vt:lpstr>
      <vt:lpstr>Jensen’s inequality.</vt:lpstr>
      <vt:lpstr>Exchangeability.</vt:lpstr>
      <vt:lpstr>PowerPoint Presentation</vt:lpstr>
      <vt:lpstr>“Martingale betting systems”</vt:lpstr>
      <vt:lpstr>Martingales.</vt:lpstr>
      <vt:lpstr>Martingales – properties.</vt:lpstr>
      <vt:lpstr>Martingales – fair games.</vt:lpstr>
      <vt:lpstr>Fair, subfair, superfair games.</vt:lpstr>
      <vt:lpstr>Exercise.</vt:lpstr>
      <vt:lpstr>Exercise.</vt:lpstr>
      <vt:lpstr>Martingales – gambler’s ruin.</vt:lpstr>
      <vt:lpstr>Doob’s martingale.</vt:lpstr>
      <vt:lpstr>Convex functions of martingales.</vt:lpstr>
      <vt:lpstr>Proof of the FTCC.</vt:lpstr>
      <vt:lpstr>Supplementary proofs.</vt:lpstr>
      <vt:lpstr>Part IV: HI-LO card counting.</vt:lpstr>
      <vt:lpstr>A heads-up.</vt:lpstr>
      <vt:lpstr>Roadmap.</vt:lpstr>
      <vt:lpstr>Roadmap (continued).</vt:lpstr>
      <vt:lpstr>1. Effects of removal</vt:lpstr>
      <vt:lpstr>A little notation.</vt:lpstr>
      <vt:lpstr>A statistical hypothesis.</vt:lpstr>
      <vt:lpstr>Convenient expressions.</vt:lpstr>
      <vt:lpstr>2. Approximate conditional expected profit per unit bet under statistical hypothesis (unseen cards).</vt:lpstr>
      <vt:lpstr>2. Approximate conditional expected profit per unit bet under statistical hypothesis (seen cards).</vt:lpstr>
      <vt:lpstr>2b. Justifying the statistical hypothesis.</vt:lpstr>
      <vt:lpstr>Linear regression.</vt:lpstr>
      <vt:lpstr>PowerPoint Presentation</vt:lpstr>
      <vt:lpstr>2b. Statistical hypothesis: linear regression.</vt:lpstr>
      <vt:lpstr>2c. Ordinary least squares (OLS) estimators of parameters/single-card payoffs. </vt:lpstr>
      <vt:lpstr>2c. Normal equations.</vt:lpstr>
      <vt:lpstr>2c. Combinatorics exercise.</vt:lpstr>
      <vt:lpstr>PowerPoint Presentation</vt:lpstr>
      <vt:lpstr>Pending email response on averaging.</vt:lpstr>
      <vt:lpstr>2. Approximate conditional expected profit per unit bet, under a statistical hypothesis (scaled effects of removal).</vt:lpstr>
      <vt:lpstr> Approximate conditional expected profit per unit bet, under a generalised, balanced, point-count system</vt:lpstr>
      <vt:lpstr>Approximate conditional expected profit per unit bet, under a generalised, balanced, point-count system.</vt:lpstr>
      <vt:lpstr>Regression of scaled effects of removal on balanced point counts – minimising sum of squared residuals.</vt:lpstr>
      <vt:lpstr>OLS estimators of the regression coefficient of scaled effects of removal on balanced count.</vt:lpstr>
      <vt:lpstr>Motivating the use of the central limit theorem for samples from a finite population.</vt:lpstr>
      <vt:lpstr>Properties of the sample mean.</vt:lpstr>
      <vt:lpstr>Central limit theorem for IID random variables.</vt:lpstr>
      <vt:lpstr>Central limit theorem for IID random variables.</vt:lpstr>
      <vt:lpstr>Q: Isn’t the central limit theorem a statement about how you can approximate the distribution of the sample mean (i.e. the sampling distribution) with a Normal distribution?</vt:lpstr>
      <vt:lpstr>Continuous mapping theorem.</vt:lpstr>
      <vt:lpstr>CLT for IID random variables.</vt:lpstr>
      <vt:lpstr>CLT for IID random variables.</vt:lpstr>
      <vt:lpstr>CLT for IID random variables.</vt:lpstr>
      <vt:lpstr>CLT for IID random variables.</vt:lpstr>
      <vt:lpstr>4. Probability of approximations of conditional  expected profit per unit bet exceeding a threshold.</vt:lpstr>
      <vt:lpstr>4a. Central limit theorem for samples from a finite population, Erdos P., Renyi, A. (1959).</vt:lpstr>
      <vt:lpstr>4a. Central limit theorem for samples from a finite population, as stated in Ethier, S. (2010).</vt:lpstr>
      <vt:lpstr>4a. Central limit theorem for samples from a finite population, as stated in Ethier, S. (2010).</vt:lpstr>
      <vt:lpstr>4b. Probability of player advantage under effects of removal exceeding a threshold.</vt:lpstr>
      <vt:lpstr>4b. Probability of player advantage under effects of removal exceeding a threshold.</vt:lpstr>
      <vt:lpstr>4b. Probability of player advantage under effects of removal exceeding a threshold.</vt:lpstr>
      <vt:lpstr>4c. Probability of player advantage under a point-count exceeding a threshold.</vt:lpstr>
      <vt:lpstr>4c. Probability of player advantage under a point-count exceeding a threshold.</vt:lpstr>
      <vt:lpstr>4c. Probability of player advantage under a point-count exceeding a threshold.</vt:lpstr>
      <vt:lpstr>4c. Probability of player advantage under a point-count exceeding a threshold.</vt:lpstr>
      <vt:lpstr>5. Expected approximate conditional expected profit of a card-counter exploiting superfair betting opportunities. </vt:lpstr>
      <vt:lpstr>Law of the unconscious statistician.</vt:lpstr>
      <vt:lpstr>5. Expected approximate conditional expected profit of a card-counter exploiting superfair betting opportunities.</vt:lpstr>
      <vt:lpstr>5. Expected approximate conditional expected profit of a card-counter exploiting superfair betting opportunities.</vt:lpstr>
      <vt:lpstr>5. Expected approximate conditional expected profit of a card-counter exploiting superfair betting opportunities.</vt:lpstr>
      <vt:lpstr>5. Expected approximate conditional expected profit of a card-counter exploiting superfair betting opportunities.</vt:lpstr>
      <vt:lpstr>5. Expected approximate conditional expected profit of a card-counter exploiting superfair betting opportunities.</vt:lpstr>
      <vt:lpstr>Symmetry of standard normal PDF.</vt:lpstr>
      <vt:lpstr>Symmetry of standard normal PDF.</vt:lpstr>
      <vt:lpstr>5. Expected approximate conditional expected profit of a card-counter exploiting superfair betting opportunities.</vt:lpstr>
      <vt:lpstr>5. Expected approximate conditional expected profit of a card-counter exploiting superfair betting opportunities.</vt:lpstr>
      <vt:lpstr>Caveats on the use of asymptotic results we have derived.</vt:lpstr>
      <vt:lpstr>6. Application to HI-LO card counting for bet variation.</vt:lpstr>
      <vt:lpstr>Representing the contents of an ordered Blackjack deck.</vt:lpstr>
      <vt:lpstr>6a. Approximation of the conditional expected profit per unit bet using effects of removal.</vt:lpstr>
      <vt:lpstr>6b. Effects of removal (EoR).</vt:lpstr>
      <vt:lpstr>6b. Computing effects of removal (EoR), from Ethier (2010).</vt:lpstr>
      <vt:lpstr>(Im)practicability of using the approximate conditional expected profit per unit bet using EoRs. </vt:lpstr>
      <vt:lpstr>6c. Approximation of the conditional expected profit per unit bet using the HI-LO point count system.</vt:lpstr>
      <vt:lpstr>6d. Balanced point count systems for Blackjack and the HI-LO point count system.</vt:lpstr>
      <vt:lpstr>Data prep: Computing scaled effects of removal for N = 52.</vt:lpstr>
      <vt:lpstr>Bivariate scatter plot between scaled EoR and HI-LO point count.</vt:lpstr>
      <vt:lpstr>OLS estimator of regression coefficient.</vt:lpstr>
      <vt:lpstr>PowerPoint Presentation</vt:lpstr>
      <vt:lpstr>PowerPoint Presentation</vt:lpstr>
      <vt:lpstr>6e. Asymptotic distribution of approximate player advantage under HI-LO. </vt:lpstr>
      <vt:lpstr>Asymptotic distributions of the approximate player advantage using HI-LO, as the deck is progressively depleted.</vt:lpstr>
      <vt:lpstr>Asymptotic variance of player advantage under HI-LO card counting.</vt:lpstr>
      <vt:lpstr>6f. True count adjustment factor.</vt:lpstr>
      <vt:lpstr>Bet variation using the HI-LO true count.</vt:lpstr>
      <vt:lpstr>Z_n – HI-LO diagram</vt:lpstr>
      <vt:lpstr>PowerPoint Presentation</vt:lpstr>
      <vt:lpstr>PowerPoint Presentation</vt:lpstr>
      <vt:lpstr>PowerPoint Presentation</vt:lpstr>
      <vt:lpstr>6i. Key results.</vt:lpstr>
      <vt:lpstr>Visualising the key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 of asymptotic variance.</vt:lpstr>
      <vt:lpstr>Betting staircases, commission.</vt:lpstr>
      <vt:lpstr>Use of approximation (linearisation)</vt:lpstr>
      <vt:lpstr>Practicalities.</vt:lpstr>
      <vt:lpstr>Casino counter-measures.</vt:lpstr>
      <vt:lpstr>Player evasion methods.</vt:lpstr>
      <vt:lpstr>PowerPoint Presentation</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Blackjack and HI-LO card counting.</dc:title>
  <dc:creator>will</dc:creator>
  <cp:lastModifiedBy>will</cp:lastModifiedBy>
  <cp:revision>546</cp:revision>
  <cp:lastPrinted>2020-10-22T00:10:12Z</cp:lastPrinted>
  <dcterms:created xsi:type="dcterms:W3CDTF">2020-09-24T17:00:07Z</dcterms:created>
  <dcterms:modified xsi:type="dcterms:W3CDTF">2020-11-06T05:11:07Z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